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01" r:id="rId5"/>
    <p:sldMasterId id="2147483729" r:id="rId6"/>
  </p:sldMasterIdLst>
  <p:notesMasterIdLst>
    <p:notesMasterId r:id="rId26"/>
  </p:notesMasterIdLst>
  <p:sldIdLst>
    <p:sldId id="256" r:id="rId7"/>
    <p:sldId id="263" r:id="rId8"/>
    <p:sldId id="275" r:id="rId9"/>
    <p:sldId id="2147481580" r:id="rId10"/>
    <p:sldId id="288" r:id="rId11"/>
    <p:sldId id="2147481575" r:id="rId12"/>
    <p:sldId id="2147481581" r:id="rId13"/>
    <p:sldId id="2147481582" r:id="rId14"/>
    <p:sldId id="2147481583" r:id="rId15"/>
    <p:sldId id="2147481584" r:id="rId16"/>
    <p:sldId id="2147481585" r:id="rId17"/>
    <p:sldId id="2147481574" r:id="rId18"/>
    <p:sldId id="2147479482" r:id="rId19"/>
    <p:sldId id="2147481589" r:id="rId20"/>
    <p:sldId id="2147481587" r:id="rId21"/>
    <p:sldId id="2147481590" r:id="rId22"/>
    <p:sldId id="2147481588" r:id="rId23"/>
    <p:sldId id="2147481591" r:id="rId24"/>
    <p:sldId id="268" r:id="rId25"/>
  </p:sldIdLst>
  <p:sldSz cx="18288000" cy="10287000"/>
  <p:notesSz cx="6858000" cy="9144000"/>
  <p:defaultTextStyle>
    <a:defPPr>
      <a:defRPr lang="en-US"/>
    </a:defPPr>
    <a:lvl1pPr marL="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35FB20-8CA0-784C-A10D-08C4E211A99E}" name="Simona Girončikienė" initials="SG" userId="S::sig@cluedin.com::3d6fb704-6a66-4091-ae25-e5ddbe4245e5" providerId="AD"/>
  <p188:author id="{AD9C002C-D773-E4D2-A107-1EAD9B363C39}" name="Iryna Sushko" initials="IS" userId="S::iryna.sushko@eleks.com::89056467-873f-4b5a-b074-e46cf5427433" providerId="AD"/>
  <p188:author id="{8BB58D50-D611-D33D-A28F-360BCEB5CA81}" name="Simona Girončikienė" initials="SG" userId="Simona Girončikienė" providerId="None"/>
  <p188:author id="{61744163-F49A-BBE4-D3A2-8A6092A3271E}" name="Robert Jarvis" initials="RJ" userId="S::rbj@cluedin.com::c2c7c34a-be5d-48bf-8970-794688dd2651" providerId="AD"/>
  <p188:author id="{12749E65-06F5-E724-7399-8377AB1E2332}" name="Humberto de Oliveira" initials="HO" userId="S::hro@cluedin.com::994f6a2b-e437-476f-b3ab-632bd77efca4" providerId="AD"/>
  <p188:author id="{87F85A93-EA85-0435-B3EC-3A8CC7D64526}" name="Bojan Petrovic" initials="BP" userId="S::bpe@cluedin.com::a50f6207-606e-4038-b0f1-15062406cd7b" providerId="AD"/>
  <p188:author id="{A0CD63CA-BCE7-197B-AF65-ED149D75580B}" name="Bojan Petrovic" initials="BP" userId="373e60c939375303" providerId="Windows Live"/>
  <p188:author id="{163A26CB-C8FD-5E63-AF22-6951473D9369}" name="Tim D. Ward" initials="TW" userId="S::tiw@cluedin.com::ab14b30a-6808-4442-b7b6-f6371436fafb" providerId="AD"/>
  <p188:author id="{8595B8E0-B15D-4597-2AFB-5BAAF8FFA532}" name="Humberto de Oliveira" initials="HdO" userId="Humberto de Oliveir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F2A2"/>
    <a:srgbClr val="000000"/>
    <a:srgbClr val="FF0004"/>
    <a:srgbClr val="F2F2F2"/>
    <a:srgbClr val="B2B7F2"/>
    <a:srgbClr val="E0EFFF"/>
    <a:srgbClr val="DFEAFD"/>
    <a:srgbClr val="E0EAFF"/>
    <a:srgbClr val="13F097"/>
    <a:srgbClr val="DEE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5" autoAdjust="0"/>
    <p:restoredTop sz="90678" autoAdjust="0"/>
  </p:normalViewPr>
  <p:slideViewPr>
    <p:cSldViewPr snapToGrid="0">
      <p:cViewPr>
        <p:scale>
          <a:sx n="50" d="100"/>
          <a:sy n="50" d="100"/>
        </p:scale>
        <p:origin x="1110" y="54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svg>
</file>

<file path=ppt/media/image18.jpg>
</file>

<file path=ppt/media/image19.jpg>
</file>

<file path=ppt/media/image2.jpeg>
</file>

<file path=ppt/media/image20.png>
</file>

<file path=ppt/media/image21.svg>
</file>

<file path=ppt/media/image22.jpg>
</file>

<file path=ppt/media/image23.png>
</file>

<file path=ppt/media/image24.jp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EFFE7-F932-4B5B-AB01-2A3707B9AB81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6FB5F-EE58-4640-A889-40D1DE2C4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6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58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09C2A-81A5-C4F9-A275-F491518A7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644839-C5B6-8D2E-B007-967631D87B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3C5494-7CD1-8101-9AE6-0108766B7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55088-4355-A4E5-E08D-70D25E796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82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26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9529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ED082-F060-58F2-265B-4F9DE6834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777F29-4420-1DC1-601B-F034FB2BB3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85B73C-3615-EACE-E671-6EF8924561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BD629-BE4F-4813-1515-B37058D03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347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286933-DB8B-8EE1-5F10-4FC176CFD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F806C1-7A84-7638-F851-512CE97D4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A41C14-2408-DE81-5A63-6B8E394830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A1A87-95A0-8B29-CE6A-329A4A399F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736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C8349-58A6-16B2-F856-A6D8CE2DA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753B0A-C52B-E22F-07B1-55CBFA89D5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CDB817-1AA8-D705-F1E7-3252506EB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242E8-EDE7-7298-6896-AE828B135C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33754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F1F15-4890-8F2A-2B74-77CA8E7E3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D8E1A8-9C33-3E90-8D64-49B5E41331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E234C9-7B51-F63C-4E93-59B8FE3DF2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3646F-F012-19E7-C566-4C04201895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6919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C28E0-971E-326A-B36B-C630972B2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67458F-0EB9-458C-984C-D635C0E515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D769AA-E926-BAF7-70AA-536275AE2D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E432B-8604-ACB4-0553-CA008B91F1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46FB5F-EE58-4640-A889-40D1DE2C41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86565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9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50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F3BAD-BDA4-DA06-8B7B-1C30D90C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361815-3AB1-B6A5-253A-4D7506E48C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DB22E9-FB02-77E2-D55D-B672030016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619C5-9064-F88D-AD6E-60A703D119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24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15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EE011-AF85-C2BF-0E89-92A59A116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AC71D0-B97C-2A5E-F174-8583C87EF3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6CEEDA-9232-47DB-0322-9383C6F7E2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8B0924-A9BE-B96F-BC0C-C9B912ED3E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43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2626-D3A5-AC16-4D2B-9DB2B22E3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C79946-A964-9D9B-AFFD-CF26A7AAC6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AA80C-3FBC-9EAA-40F9-02DFEF5B31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6A19D8-BE5B-0777-E673-8E6A7821E9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66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06A3D-B4A6-F520-62D0-DF53DF7BC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E880CD-CA22-D52C-9EF7-43B10E783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229F4A-6407-CC9C-4164-4292E5983A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3952C9-DA74-B93E-2562-C00836DCDE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7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281D0-B7FC-640C-97E6-04E444B8F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1A1C65-C376-E00D-F03F-544E36618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B5C77D-3386-9321-1C3D-2A08B91A7D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BFC09-AB86-35BD-29EB-6755D2C5E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E0AAF-BD27-B6D1-FC5A-35F2A91C5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EF12BD-1B1D-2946-705C-49D345F4FC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304F46-F862-0D75-3554-2863CFCA0F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90F84-B183-032E-D65F-485B325D7C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FB5F-EE58-4640-A889-40D1DE2C418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51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0269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63895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74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59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8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8723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31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31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5869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7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7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20579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7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6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7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6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7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8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6" y="269773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7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8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6" y="6139510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7490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61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3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3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10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849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646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426975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61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3" y="4292353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5450093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4723083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88287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9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9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3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4" y="2697730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10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513301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0479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5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2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93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9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62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8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71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80" y="675491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4000734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5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7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9" y="2327765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05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3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31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2552418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146763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4" y="7484165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10667177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7355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39571017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316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2972169" y="103286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9020557" y="25354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12972169" y="562890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9295880" y="81500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5" y="3751016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3301836" y="155663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9020557" y="4849594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9342637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3" y="8288894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3301836" y="59046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2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9020557" y="940452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2972167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1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6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6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540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221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14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284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93998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073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5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14337935" y="272243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10386326" y="3984458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6434714" y="272243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643471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6434714" y="731847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10386326" y="-61158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10386326" y="858050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14337935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14337935" y="731847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6710038" y="328388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10715993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7444254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14660015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6161730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3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20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5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90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552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685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8047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2160170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081763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96949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558471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245703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0950664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53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2972170" y="103286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9020558" y="25355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2972170" y="562890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9295882" y="81500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12716" y="375101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3301837" y="155664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4492656"/>
            <a:ext cx="514317" cy="514317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9020558" y="484959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9342638" y="535287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859474" y="828889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3301837" y="590461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5818673" y="8840628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9020558" y="940452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2972169" y="-35050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74662" y="3712883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5880" y="825076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93527" y="447359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293527" y="882877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890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339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326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7671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300285378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3457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235559"/>
            <a:ext cx="15834537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5400" spc="-225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30805083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0269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3122" y="4042119"/>
            <a:ext cx="8630478" cy="235868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342297443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7479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123" y="7484164"/>
            <a:ext cx="6435587" cy="1326875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100">
                <a:solidFill>
                  <a:schemeClr val="bg2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229479395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14337934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10386325" y="39844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6434713" y="272242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6434713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6434713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10386325" y="-61158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10386325" y="858050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14337934" y="-1873617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14337934" y="7318474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6710036" y="328388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6219895"/>
            <a:ext cx="514317" cy="5143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10715992" y="450823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7444253"/>
            <a:ext cx="514317" cy="514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14660014" y="322571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6161729"/>
            <a:ext cx="514317" cy="514317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6172200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745186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61617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2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2" y="5742028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3" y="496271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8" y="330599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6" y="1145982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4" y="36667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8" y="92812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4138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3" y="16697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4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30" y="8402016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3" y="6017733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4" y="9517645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5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9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8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3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3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5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1" y="6765786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1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8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8" y="788693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2738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1897513" y="852079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956984" y="465163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11897513" y="5448124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7304468" y="1026614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2227180" y="1375857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6956984" y="5061208"/>
            <a:ext cx="4679409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7283249" y="556449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2227180" y="5956925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54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83249" y="3924497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4468" y="846237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18870" y="4292808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218870" y="864799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885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10393171" y="574202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6434711" y="496271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14337937" y="330598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10386325" y="11459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6434713" y="36667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6710036" y="92812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4137"/>
            <a:ext cx="514317" cy="5143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10715992" y="16697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605777"/>
            <a:ext cx="514317" cy="5143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6756793" y="546599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73629" y="8402015"/>
            <a:ext cx="514317" cy="5143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10715992" y="6017732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8953749"/>
            <a:ext cx="514317" cy="51431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6434713" y="951764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10386323" y="-339189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8817" y="382600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0036" y="836388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682" y="458671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7682" y="8941895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14667604" y="38297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84440" y="6765785"/>
            <a:ext cx="514317" cy="514317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4830" y="6727629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14337937" y="-1275918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14337937" y="7886936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8200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4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5" y="111358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3" y="363409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6" y="924860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3860876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2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4573376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4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3881651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4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5" y="572215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3" y="4971985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6" y="5533436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1" y="8469452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2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8" y="9181952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4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0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3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2" y="-3446533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29" y="9580561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0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1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18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4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5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1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18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2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972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429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8677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237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7862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387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1" y="2992595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00" indent="0">
              <a:buNone/>
              <a:defRPr/>
            </a:lvl2pPr>
            <a:lvl3pPr marL="1371600" indent="0">
              <a:buNone/>
              <a:defRPr/>
            </a:lvl3pPr>
            <a:lvl4pPr marL="2057400" indent="0">
              <a:buNone/>
              <a:defRPr/>
            </a:lvl4pPr>
            <a:lvl5pPr marL="27432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0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4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615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19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14337935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10386326" y="1113581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6434714" y="363410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6710038" y="92486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3860877"/>
            <a:ext cx="514317" cy="51431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10715993" y="1637358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4573377"/>
            <a:ext cx="514317" cy="514317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14660015" y="866691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3881652"/>
            <a:ext cx="514317" cy="514317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14337935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10386326" y="5722157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6434714" y="4971986"/>
            <a:ext cx="3690491" cy="4320017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6710038" y="553343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9226872" y="8469453"/>
            <a:ext cx="514317" cy="51431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10715993" y="6245934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32829" y="9181953"/>
            <a:ext cx="514317" cy="5143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14660015" y="5475267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176851" y="8488518"/>
            <a:ext cx="514317" cy="514317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6434714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10386323" y="-344653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14335130" y="9580562"/>
            <a:ext cx="3690491" cy="4320017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9165" y="3502821"/>
            <a:ext cx="3202782" cy="14573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000"/>
            </a:lvl1pPr>
            <a:lvl2pPr marL="685835" indent="0">
              <a:buFontTx/>
              <a:buNone/>
              <a:defRPr/>
            </a:lvl2pPr>
            <a:lvl3pPr marL="1371669" indent="0">
              <a:buFontTx/>
              <a:buNone/>
              <a:defRPr/>
            </a:lvl3pPr>
            <a:lvl4pPr marL="2057504" indent="0">
              <a:buFontTx/>
              <a:buNone/>
              <a:defRPr/>
            </a:lvl4pPr>
            <a:lvl5pPr marL="2743337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88023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73220" y="9143796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660015" y="8469452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4960147"/>
            <a:ext cx="4371975" cy="20812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2100"/>
              <a:t>Here’s what we’ll cover today to demonstrate how we can bring value to your business</a:t>
            </a:r>
            <a:endParaRPr lang="en-LT" sz="21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8023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73220" y="4574091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579404" y="3862584"/>
            <a:ext cx="2355980" cy="55245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700"/>
            </a:lvl1pPr>
            <a:lvl2pPr marL="685835" indent="0">
              <a:lnSpc>
                <a:spcPct val="100000"/>
              </a:lnSpc>
              <a:buFontTx/>
              <a:buNone/>
              <a:defRPr/>
            </a:lvl2pPr>
            <a:lvl3pPr marL="1371669" indent="0">
              <a:lnSpc>
                <a:spcPct val="100000"/>
              </a:lnSpc>
              <a:buFontTx/>
              <a:buNone/>
              <a:defRPr/>
            </a:lvl3pPr>
            <a:lvl4pPr marL="2057504" indent="0">
              <a:lnSpc>
                <a:spcPct val="100000"/>
              </a:lnSpc>
              <a:buFontTx/>
              <a:buNone/>
              <a:defRPr/>
            </a:lvl4pPr>
            <a:lvl5pPr marL="2743337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2585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549211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948764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13483174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619515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549211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948764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13483174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7120929"/>
            <a:ext cx="3308279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4246638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838156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12179729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619515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838156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12179729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7120929"/>
            <a:ext cx="4577646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54076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1471025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9615433" y="2476785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619515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1471025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9615433" y="5978199"/>
            <a:ext cx="7841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42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7120929"/>
            <a:ext cx="7048230" cy="153921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1532949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8" y="2244405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518471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518471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9197327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8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9197327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13209935" y="5700068"/>
            <a:ext cx="389522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13209935" y="2267000"/>
            <a:ext cx="389522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9211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87645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83174" y="3424740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9211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7645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83174" y="6926154"/>
            <a:ext cx="3308279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7507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70606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74655" y="269772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7507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70606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474655" y="6139508"/>
            <a:ext cx="330827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8300012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510359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510359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11848612" y="2267000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11848612" y="5700068"/>
            <a:ext cx="5182088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38155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9729" y="3424740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155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179729" y="6926154"/>
            <a:ext cx="4577646" cy="1733985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1259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1259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71207" y="269772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71207" y="6139508"/>
            <a:ext cx="4577646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1110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1172107" y="2244405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9219107" y="2267000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9219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1172107" y="5700068"/>
            <a:ext cx="7811594" cy="327222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920"/>
              </a:lnSpc>
            </a:pPr>
            <a:endParaRPr lang="en-US" sz="4050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71025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15432" y="3458817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71025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15432" y="6960231"/>
            <a:ext cx="7048230" cy="169990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1025" y="269772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71025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98393" y="2697728"/>
            <a:ext cx="7065269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98394" y="6139508"/>
            <a:ext cx="7048230" cy="468467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100" b="1"/>
            </a:lvl1pPr>
            <a:lvl2pPr marL="685800" indent="0">
              <a:lnSpc>
                <a:spcPct val="100000"/>
              </a:lnSpc>
              <a:buFontTx/>
              <a:buNone/>
              <a:defRPr/>
            </a:lvl2pPr>
            <a:lvl3pPr marL="1371600" indent="0">
              <a:lnSpc>
                <a:spcPct val="100000"/>
              </a:lnSpc>
              <a:buFontTx/>
              <a:buNone/>
              <a:defRPr/>
            </a:lvl3pPr>
            <a:lvl4pPr marL="2057400" indent="0">
              <a:lnSpc>
                <a:spcPct val="100000"/>
              </a:lnSpc>
              <a:buFontTx/>
              <a:buNone/>
              <a:defRPr/>
            </a:lvl4pPr>
            <a:lvl5pPr marL="27432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5911910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89307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15773400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149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1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8784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812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812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16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717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05" y="1493327"/>
            <a:ext cx="9993795" cy="1456959"/>
          </a:xfrm>
        </p:spPr>
        <p:txBody>
          <a:bodyPr>
            <a:normAutofit/>
          </a:bodyPr>
          <a:lstStyle>
            <a:lvl1pPr>
              <a:defRPr sz="42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905" y="3411869"/>
            <a:ext cx="9993795" cy="550779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14078" y="675490"/>
            <a:ext cx="1116623" cy="356255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1157" y="0"/>
            <a:ext cx="5539155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</p:spTree>
    <p:extLst>
      <p:ext uri="{BB962C8B-B14F-4D97-AF65-F5344CB8AC3E}">
        <p14:creationId xmlns:p14="http://schemas.microsoft.com/office/powerpoint/2010/main" val="237870840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9"/>
            <a:ext cx="15773400" cy="1456959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27764"/>
            <a:ext cx="7453383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265445"/>
            <a:ext cx="4114800" cy="547688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335068" y="2327764"/>
            <a:ext cx="7695632" cy="6937682"/>
          </a:xfrm>
        </p:spPr>
        <p:txBody>
          <a:bodyPr>
            <a:normAutofit/>
          </a:bodyPr>
          <a:lstStyle>
            <a:lvl1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3600"/>
              </a:lnSpc>
              <a:buClr>
                <a:schemeClr val="accent1"/>
              </a:buClr>
              <a:defRPr sz="21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7300" y="9310436"/>
            <a:ext cx="1434597" cy="45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6650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1226732" y="4651058"/>
            <a:ext cx="15834537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12382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5400" b="0" i="0" u="none" strike="noStrike" kern="0" cap="none" spc="-225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Trusted data. Powerful connections. </a:t>
            </a:r>
          </a:p>
        </p:txBody>
      </p:sp>
    </p:spTree>
    <p:extLst>
      <p:ext uri="{BB962C8B-B14F-4D97-AF65-F5344CB8AC3E}">
        <p14:creationId xmlns:p14="http://schemas.microsoft.com/office/powerpoint/2010/main" val="305392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257300" y="8994968"/>
            <a:ext cx="1434597" cy="457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7302" y="2992597"/>
            <a:ext cx="8051834" cy="2562386"/>
          </a:xfrm>
        </p:spPr>
        <p:txBody>
          <a:bodyPr>
            <a:normAutofit/>
          </a:bodyPr>
          <a:lstStyle>
            <a:lvl1pPr algn="l">
              <a:defRPr sz="14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5766620"/>
            <a:ext cx="15290007" cy="1444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tx1">
                    <a:lumMod val="50000"/>
                  </a:schemeClr>
                </a:solidFill>
              </a:defRPr>
            </a:lvl1pPr>
            <a:lvl2pPr marL="685835" indent="0">
              <a:buNone/>
              <a:defRPr/>
            </a:lvl2pPr>
            <a:lvl3pPr marL="1371669" indent="0">
              <a:buNone/>
              <a:defRPr/>
            </a:lvl3pPr>
            <a:lvl4pPr marL="2057504" indent="0">
              <a:buNone/>
              <a:defRPr/>
            </a:lvl4pPr>
            <a:lvl5pPr marL="2743337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867631" y="960972"/>
            <a:ext cx="11865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1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257300" y="939975"/>
            <a:ext cx="514317" cy="5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6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26" Type="http://schemas.openxmlformats.org/officeDocument/2006/relationships/slideLayout" Target="../slideLayouts/slideLayout81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80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79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8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7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2" r:id="rId2"/>
    <p:sldLayoutId id="2147483680" r:id="rId3"/>
    <p:sldLayoutId id="2147483677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76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700" r:id="rId20"/>
    <p:sldLayoutId id="2147483698" r:id="rId21"/>
    <p:sldLayoutId id="2147483659" r:id="rId22"/>
    <p:sldLayoutId id="2147483666" r:id="rId23"/>
    <p:sldLayoutId id="2147483690" r:id="rId24"/>
    <p:sldLayoutId id="2147483691" r:id="rId25"/>
    <p:sldLayoutId id="2147483692" r:id="rId26"/>
    <p:sldLayoutId id="2147483655" r:id="rId27"/>
    <p:sldLayoutId id="2147483654" r:id="rId28"/>
  </p:sldLayoutIdLst>
  <p:hf hdr="0" ftr="0" dt="0"/>
  <p:txStyles>
    <p:titleStyle>
      <a:lvl1pPr algn="l" defTabSz="1371669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17" indent="-342917" algn="l" defTabSz="1371669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51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86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420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255" indent="-342917" algn="l" defTabSz="1371669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2089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924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757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591" indent="-342917" algn="l" defTabSz="1371669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69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504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337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171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5006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840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675" algn="l" defTabSz="137166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5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  <p:sldLayoutId id="2147483728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5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79127"/>
            <a:ext cx="15773400" cy="698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ts val="3600"/>
        </a:lnSpc>
        <a:spcBef>
          <a:spcPts val="150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ts val="3600"/>
        </a:lnSpc>
        <a:spcBef>
          <a:spcPts val="750"/>
        </a:spcBef>
        <a:buClr>
          <a:schemeClr val="accent6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jpg"/><Relationship Id="rId4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9.jpg"/><Relationship Id="rId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F0AF94-6B72-AB85-DA67-462982122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3122" y="7554351"/>
            <a:ext cx="8020878" cy="799489"/>
          </a:xfrm>
        </p:spPr>
        <p:txBody>
          <a:bodyPr>
            <a:normAutofit/>
          </a:bodyPr>
          <a:lstStyle/>
          <a:p>
            <a:r>
              <a:rPr lang="en-GB" dirty="0"/>
              <a:t>Filling gaps, adding context, and transforming incomplete records into trusted, enriched data</a:t>
            </a:r>
            <a:endParaRPr lang="en-L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8AF67-1D6F-59BF-B02F-E02ED00920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3121" y="4042119"/>
            <a:ext cx="13704227" cy="2358681"/>
          </a:xfrm>
        </p:spPr>
        <p:txBody>
          <a:bodyPr/>
          <a:lstStyle/>
          <a:p>
            <a:r>
              <a:rPr lang="en-GB" dirty="0" err="1"/>
              <a:t>CluedIn</a:t>
            </a:r>
            <a:r>
              <a:rPr lang="en-GB" dirty="0"/>
              <a:t> AI training:</a:t>
            </a:r>
            <a:br>
              <a:rPr lang="en-GB" dirty="0"/>
            </a:br>
            <a:r>
              <a:rPr lang="en-US" dirty="0"/>
              <a:t>AI </a:t>
            </a:r>
            <a:r>
              <a:rPr lang="en-GB" dirty="0"/>
              <a:t>enricher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41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5D205-790F-FE13-3452-2D6F64147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7119972-FE74-91D9-2A3B-C931D467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736ADA-080D-E024-A376-BBBB83CF78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AB6F51-0576-7A40-7B39-CA766AA09F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F15643-B151-F6C8-A481-1FBB52A5FD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EE9993A-6CEE-E970-7968-1B25629DBC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D41B17-269A-47B3-A9DB-4EE42E7E35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7465B19-4245-82FF-56F7-4F2900E915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E630CDA8-ACFA-729A-EDC6-689F090288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A06E67-392A-B2BC-E698-10DC8AA0252E}"/>
              </a:ext>
            </a:extLst>
          </p:cNvPr>
          <p:cNvSpPr/>
          <p:nvPr/>
        </p:nvSpPr>
        <p:spPr>
          <a:xfrm>
            <a:off x="6459794" y="5619135"/>
            <a:ext cx="11076038" cy="3642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52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A79A7-96EF-EF5D-377A-7047A3133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1B42050-44CA-51FE-541E-709513649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577D3-C5B2-C354-477A-33D7195B25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11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6488216-0A35-69DA-455A-75F24548E8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A368E98-47BD-ABD7-CA49-794A8C0EA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373730-8360-FFC9-EC91-6519EDC0A6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F241DB8-EFF3-61AE-23DA-4D25BCA83C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6AED9DF-8669-4CD2-5DA9-533C1CF9961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F33712-4041-A44D-FDCF-3D1673E922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FD6FBE-A0C4-815E-B8DC-171252569A7C}"/>
              </a:ext>
            </a:extLst>
          </p:cNvPr>
          <p:cNvSpPr/>
          <p:nvPr/>
        </p:nvSpPr>
        <p:spPr>
          <a:xfrm>
            <a:off x="11783960" y="5663381"/>
            <a:ext cx="5751871" cy="35986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56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1BEA429-7CEE-0468-BCBF-A6A2AD687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088DF6-93F8-A92C-1F93-C11810D8ED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BA7060-DB7A-1E52-479B-A90DB29C0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CF2DF03-7B09-B46F-93E8-CFB8030AEA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64578A-8583-75E2-437B-6E7C4B61BC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5857993-2550-8650-F931-3FFF3035EB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5FF5653-8044-5799-124E-873AF3BF7EC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315CDF-4655-53BA-41BE-C96068C0037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677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B72E2017-59A4-A2B8-8B23-8E61FA479197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F481D3E-1247-A3CC-087E-8E6AB2ED0856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67231-D312-D9D4-187F-EEE5ABDE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13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21499D-AEB5-7CF5-CE2D-9CA9FFCF31F6}"/>
              </a:ext>
            </a:extLst>
          </p:cNvPr>
          <p:cNvSpPr txBox="1"/>
          <p:nvPr/>
        </p:nvSpPr>
        <p:spPr>
          <a:xfrm>
            <a:off x="1691000" y="5365116"/>
            <a:ext cx="69973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Designed for specific data types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 but limited to narrow, predefined domains</a:t>
            </a:r>
            <a:endParaRPr lang="en-LT" sz="21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0FC2FB-B1D5-3072-9B8C-EB186A8A8A9F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C1E46-48B1-0B99-C3C1-6A1CCE32159E}"/>
              </a:ext>
            </a:extLst>
          </p:cNvPr>
          <p:cNvSpPr txBox="1"/>
          <p:nvPr/>
        </p:nvSpPr>
        <p:spPr>
          <a:xfrm>
            <a:off x="1436378" y="2724186"/>
            <a:ext cx="77076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Unlike rule-based enrichers limited to fixed formats, </a:t>
            </a:r>
            <a:br>
              <a:rPr lang="en-GB" sz="24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the AI enricher handles diverse data, with adaptive intelligence and precision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9A8E2-DB94-C119-126B-D4DA719EFA8A}"/>
              </a:ext>
            </a:extLst>
          </p:cNvPr>
          <p:cNvSpPr txBox="1"/>
          <p:nvPr/>
        </p:nvSpPr>
        <p:spPr>
          <a:xfrm>
            <a:off x="1436378" y="1194720"/>
            <a:ext cx="7251968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Broader scope</a:t>
            </a:r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771626-811D-8302-5D64-0AAFA7608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14" name="Picture 13" descr="A person holding a phone&#10;&#10;AI-generated content may be incorrect.">
            <a:extLst>
              <a:ext uri="{FF2B5EF4-FFF2-40B4-BE49-F238E27FC236}">
                <a16:creationId xmlns:a16="http://schemas.microsoft.com/office/drawing/2014/main" id="{84019C88-EA9F-816F-22E0-639B8083B3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55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FBF7E-FB83-A08C-78E5-CB9595AD1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7ADDD8C1-9DBA-68D1-40B4-722B9E524DB5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97D0874-3EBA-3E2D-44EC-78C458B1F7FE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5E847CE-1FD0-3A08-35B5-4EF1E8C28919}"/>
              </a:ext>
            </a:extLst>
          </p:cNvPr>
          <p:cNvSpPr/>
          <p:nvPr/>
        </p:nvSpPr>
        <p:spPr>
          <a:xfrm>
            <a:off x="1436378" y="6996414"/>
            <a:ext cx="7736981" cy="2240280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F5394-0B92-988B-2B67-17DBF082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14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66B8540-B246-F956-946E-89EC0F39A657}"/>
              </a:ext>
            </a:extLst>
          </p:cNvPr>
          <p:cNvSpPr txBox="1"/>
          <p:nvPr/>
        </p:nvSpPr>
        <p:spPr>
          <a:xfrm>
            <a:off x="1691000" y="5365116"/>
            <a:ext cx="69973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Designed for specific data types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 but limited to narrow, predefined domains</a:t>
            </a:r>
            <a:endParaRPr lang="en-LT" sz="21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43CB1F-88A4-C1E4-D292-8F0446C530A5}"/>
              </a:ext>
            </a:extLst>
          </p:cNvPr>
          <p:cNvSpPr txBox="1"/>
          <p:nvPr/>
        </p:nvSpPr>
        <p:spPr>
          <a:xfrm>
            <a:off x="1671881" y="7973207"/>
            <a:ext cx="7016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Works with any type of data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Learns patterns and relationships dynamically</a:t>
            </a:r>
            <a:endParaRPr lang="en-LT" sz="21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F6AF8F-82D2-1FBF-C15F-100752562816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E9C4E9-4318-5737-8B32-C87A0C0ED4CC}"/>
              </a:ext>
            </a:extLst>
          </p:cNvPr>
          <p:cNvSpPr txBox="1"/>
          <p:nvPr/>
        </p:nvSpPr>
        <p:spPr>
          <a:xfrm>
            <a:off x="1671882" y="7364763"/>
            <a:ext cx="3662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AI enricher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EEB1F0-A629-D934-8EBE-EAE6F7689E12}"/>
              </a:ext>
            </a:extLst>
          </p:cNvPr>
          <p:cNvSpPr txBox="1"/>
          <p:nvPr/>
        </p:nvSpPr>
        <p:spPr>
          <a:xfrm>
            <a:off x="1436378" y="2724186"/>
            <a:ext cx="77076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Unlike rule-based enrichers limited to fixed formats, </a:t>
            </a:r>
            <a:br>
              <a:rPr lang="en-GB" sz="24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the AI enricher handles diverse data, with adaptive intelligence and precision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C014A1-06D2-CB27-EE08-96F33752D80B}"/>
              </a:ext>
            </a:extLst>
          </p:cNvPr>
          <p:cNvSpPr txBox="1"/>
          <p:nvPr/>
        </p:nvSpPr>
        <p:spPr>
          <a:xfrm>
            <a:off x="1436378" y="1194720"/>
            <a:ext cx="7251968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Broader scope</a:t>
            </a:r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DF69CE-0C3A-2886-979C-2148BAC6D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14" name="Picture 13" descr="A person holding a phone&#10;&#10;AI-generated content may be incorrect.">
            <a:extLst>
              <a:ext uri="{FF2B5EF4-FFF2-40B4-BE49-F238E27FC236}">
                <a16:creationId xmlns:a16="http://schemas.microsoft.com/office/drawing/2014/main" id="{A181742D-6FCB-5BE2-92BD-224036B951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75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D1CE0-F058-F970-48AF-529B2523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D39BC3FE-FBB0-719C-9CA2-C5A615CD9CE1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2605BC6-65E9-FFE0-3269-123A7AB1C834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4ADC5-6187-952B-EC05-279F9FDB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15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2B19E5F-4471-63CB-3F00-26E7C9C3F91D}"/>
              </a:ext>
            </a:extLst>
          </p:cNvPr>
          <p:cNvSpPr txBox="1"/>
          <p:nvPr/>
        </p:nvSpPr>
        <p:spPr>
          <a:xfrm>
            <a:off x="1691000" y="5365116"/>
            <a:ext cx="69973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Apply rules but do not understand what </a:t>
            </a:r>
            <a:br>
              <a:rPr lang="en-GB" sz="21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the data represents</a:t>
            </a:r>
            <a:endParaRPr lang="en-LT" sz="21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4FC398-1AC0-6FB5-6BE3-7DB0EAF42D5E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A479D6-4473-199B-7CB5-F9C3EB76715C}"/>
              </a:ext>
            </a:extLst>
          </p:cNvPr>
          <p:cNvSpPr txBox="1"/>
          <p:nvPr/>
        </p:nvSpPr>
        <p:spPr>
          <a:xfrm>
            <a:off x="1436378" y="2724186"/>
            <a:ext cx="77076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AI enricher understands the meaning and context behind your data – enriching records intelligently, </a:t>
            </a:r>
            <a:br>
              <a:rPr lang="en-GB" sz="24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not just by rule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C79EE-ED55-5068-C1EC-3068030EC44D}"/>
              </a:ext>
            </a:extLst>
          </p:cNvPr>
          <p:cNvSpPr txBox="1"/>
          <p:nvPr/>
        </p:nvSpPr>
        <p:spPr>
          <a:xfrm>
            <a:off x="1436378" y="1194720"/>
            <a:ext cx="8526772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Contextual understanding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DDC135D-64FF-DF05-67F2-F9D897C553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3" name="Picture 2" descr="A person holding a phone&#10;&#10;AI-generated content may be incorrect.">
            <a:extLst>
              <a:ext uri="{FF2B5EF4-FFF2-40B4-BE49-F238E27FC236}">
                <a16:creationId xmlns:a16="http://schemas.microsoft.com/office/drawing/2014/main" id="{40C90C98-1079-D47E-6C6A-D447F2D20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6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6FD61-6A3E-F447-9973-83BEB8044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A676AF81-DBA3-4FF6-4F69-4CD46792073C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B5A108F0-4E19-3935-F97C-91D9038DBA14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FEB6D7C0-5EF5-D287-A217-87D03D6F9EF3}"/>
              </a:ext>
            </a:extLst>
          </p:cNvPr>
          <p:cNvSpPr/>
          <p:nvPr/>
        </p:nvSpPr>
        <p:spPr>
          <a:xfrm>
            <a:off x="1436378" y="6996414"/>
            <a:ext cx="7736981" cy="2240280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5F83B6-8C2B-989E-1B38-BF4C39D9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16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13019F-483D-0CAA-19C3-AD86A197C8B1}"/>
              </a:ext>
            </a:extLst>
          </p:cNvPr>
          <p:cNvSpPr txBox="1"/>
          <p:nvPr/>
        </p:nvSpPr>
        <p:spPr>
          <a:xfrm>
            <a:off x="1691000" y="5365116"/>
            <a:ext cx="69973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Apply rules but do not understand what </a:t>
            </a:r>
            <a:br>
              <a:rPr lang="en-GB" sz="21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the data represents</a:t>
            </a:r>
            <a:endParaRPr lang="en-LT" sz="21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96626-1EA0-8D84-795A-D390DA4F3C4E}"/>
              </a:ext>
            </a:extLst>
          </p:cNvPr>
          <p:cNvSpPr txBox="1"/>
          <p:nvPr/>
        </p:nvSpPr>
        <p:spPr>
          <a:xfrm>
            <a:off x="1671881" y="7973207"/>
            <a:ext cx="701646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Interprets data in context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Can recognize meaning behind data and determine related details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DCB7CD-F856-DA43-E9EA-CD813FFFAD32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2A6D91-A8A5-41FC-942F-F88F315199C1}"/>
              </a:ext>
            </a:extLst>
          </p:cNvPr>
          <p:cNvSpPr txBox="1"/>
          <p:nvPr/>
        </p:nvSpPr>
        <p:spPr>
          <a:xfrm>
            <a:off x="1671882" y="7364763"/>
            <a:ext cx="3662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AI enricher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468C9-2B45-5833-38C8-5D91B12546F9}"/>
              </a:ext>
            </a:extLst>
          </p:cNvPr>
          <p:cNvSpPr txBox="1"/>
          <p:nvPr/>
        </p:nvSpPr>
        <p:spPr>
          <a:xfrm>
            <a:off x="1436378" y="2724186"/>
            <a:ext cx="77076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AI enricher understands the meaning and context behind your data – enriching records intelligently, </a:t>
            </a:r>
            <a:br>
              <a:rPr lang="en-GB" sz="2400" dirty="0">
                <a:solidFill>
                  <a:srgbClr val="000000"/>
                </a:solidFill>
                <a:latin typeface="Arial" panose="020B0604020202020204"/>
              </a:rPr>
            </a:br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not just by rule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D5AA08-4CBD-5F18-FAD5-D734AF027AB2}"/>
              </a:ext>
            </a:extLst>
          </p:cNvPr>
          <p:cNvSpPr txBox="1"/>
          <p:nvPr/>
        </p:nvSpPr>
        <p:spPr>
          <a:xfrm>
            <a:off x="1436378" y="1194720"/>
            <a:ext cx="8526772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Contextual understanding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AB5495-9CE5-B6B1-CBA0-56C5BADCF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3" name="Picture 2" descr="A person holding a phone&#10;&#10;AI-generated content may be incorrect.">
            <a:extLst>
              <a:ext uri="{FF2B5EF4-FFF2-40B4-BE49-F238E27FC236}">
                <a16:creationId xmlns:a16="http://schemas.microsoft.com/office/drawing/2014/main" id="{B7E1D564-1ADC-C502-51C5-02E0D04CD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684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F6F9A-194B-89B0-C949-00359CEBD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0D6FA234-95C9-7A99-0739-B186E3D9F792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6643855-22EB-0562-31F5-E61628761743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61109-1A4A-BF5B-7F78-71B1C5C5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17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6108D4C-7C7C-552C-5C69-85B651A895CB}"/>
              </a:ext>
            </a:extLst>
          </p:cNvPr>
          <p:cNvSpPr txBox="1"/>
          <p:nvPr/>
        </p:nvSpPr>
        <p:spPr>
          <a:xfrm>
            <a:off x="1691001" y="5365116"/>
            <a:ext cx="699734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Configured according to hard-coded rules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Tailored to narrow use cases (e.g., only addresses in </a:t>
            </a:r>
            <a:r>
              <a:rPr lang="en-GB" sz="2100" dirty="0" err="1">
                <a:solidFill>
                  <a:srgbClr val="000000"/>
                </a:solidFill>
                <a:latin typeface="Arial" panose="020B0604020202020204"/>
              </a:rPr>
              <a:t>Libpostal</a:t>
            </a: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, or geolocation in Google Maps)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D49624-148F-3B87-AC6E-8173B2A917CC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87A357-8533-9B1B-F516-54EBE4340F05}"/>
              </a:ext>
            </a:extLst>
          </p:cNvPr>
          <p:cNvSpPr txBox="1"/>
          <p:nvPr/>
        </p:nvSpPr>
        <p:spPr>
          <a:xfrm>
            <a:off x="1436379" y="2724186"/>
            <a:ext cx="70789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AI enricher adapts to your data, ensuring continuous enrichment accuracy as your data landscape evolves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2CA670-AE55-AB58-3668-FA2381D0E0A9}"/>
              </a:ext>
            </a:extLst>
          </p:cNvPr>
          <p:cNvSpPr txBox="1"/>
          <p:nvPr/>
        </p:nvSpPr>
        <p:spPr>
          <a:xfrm>
            <a:off x="1436378" y="1194720"/>
            <a:ext cx="8526772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Flexibility and adaptability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63A3AE-F3D3-479B-D288-70149BCEC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3" name="Picture 2" descr="A person holding a phone&#10;&#10;AI-generated content may be incorrect.">
            <a:extLst>
              <a:ext uri="{FF2B5EF4-FFF2-40B4-BE49-F238E27FC236}">
                <a16:creationId xmlns:a16="http://schemas.microsoft.com/office/drawing/2014/main" id="{BA0C6EC3-0343-3ED9-84C9-04E67CFE7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642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B166E-A037-CC09-2987-A25AEDF1D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2">
            <a:extLst>
              <a:ext uri="{FF2B5EF4-FFF2-40B4-BE49-F238E27FC236}">
                <a16:creationId xmlns:a16="http://schemas.microsoft.com/office/drawing/2014/main" id="{443ACCC4-0D0B-1A59-1AE2-8C39341399CC}"/>
              </a:ext>
            </a:extLst>
          </p:cNvPr>
          <p:cNvSpPr>
            <a:spLocks/>
          </p:cNvSpPr>
          <p:nvPr/>
        </p:nvSpPr>
        <p:spPr>
          <a:xfrm>
            <a:off x="12748847" y="0"/>
            <a:ext cx="5539154" cy="10287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D7A4E4FF-7E83-7526-D981-77EAA5C9E1B2}"/>
              </a:ext>
            </a:extLst>
          </p:cNvPr>
          <p:cNvSpPr/>
          <p:nvPr/>
        </p:nvSpPr>
        <p:spPr>
          <a:xfrm>
            <a:off x="1436378" y="4388323"/>
            <a:ext cx="7707622" cy="2239744"/>
          </a:xfrm>
          <a:prstGeom prst="roundRect">
            <a:avLst>
              <a:gd name="adj" fmla="val 41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3FDF9431-23A1-8724-545F-2E23422678C3}"/>
              </a:ext>
            </a:extLst>
          </p:cNvPr>
          <p:cNvSpPr/>
          <p:nvPr/>
        </p:nvSpPr>
        <p:spPr>
          <a:xfrm>
            <a:off x="1436378" y="6996414"/>
            <a:ext cx="7736981" cy="2240280"/>
          </a:xfrm>
          <a:prstGeom prst="roundRect">
            <a:avLst>
              <a:gd name="adj" fmla="val 41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/>
            <a:endParaRPr lang="en-LT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5C80D9-BB5B-8B48-1372-190769C3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B7BD53AE-7240-4391-874D-1B91F412B7AB}" type="slidenum">
              <a:rPr lang="en-US">
                <a:solidFill>
                  <a:srgbClr val="000000">
                    <a:tint val="75000"/>
                  </a:srgbClr>
                </a:solidFill>
                <a:latin typeface="Arial" panose="020B0604020202020204"/>
              </a:rPr>
              <a:pPr defTabSz="1371600"/>
              <a:t>18</a:t>
            </a:fld>
            <a:endParaRPr lang="en-US">
              <a:solidFill>
                <a:srgbClr val="000000">
                  <a:tint val="75000"/>
                </a:srgbClr>
              </a:solidFill>
              <a:latin typeface="Arial" panose="020B0604020202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565C78F-4BA7-F5C7-7315-9DF75FE530B6}"/>
              </a:ext>
            </a:extLst>
          </p:cNvPr>
          <p:cNvSpPr txBox="1"/>
          <p:nvPr/>
        </p:nvSpPr>
        <p:spPr>
          <a:xfrm>
            <a:off x="1691001" y="5365116"/>
            <a:ext cx="699734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Configured according to hard-coded rules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Tailored to narrow use cases (e.g., only addresses in </a:t>
            </a:r>
            <a:r>
              <a:rPr lang="en-GB" sz="2100" dirty="0" err="1">
                <a:solidFill>
                  <a:srgbClr val="000000"/>
                </a:solidFill>
                <a:latin typeface="Arial" panose="020B0604020202020204"/>
              </a:rPr>
              <a:t>Libpostal</a:t>
            </a: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, or geolocation in Google Maps)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524670-DEE5-687D-5235-8B4BD8F78B5F}"/>
              </a:ext>
            </a:extLst>
          </p:cNvPr>
          <p:cNvSpPr txBox="1"/>
          <p:nvPr/>
        </p:nvSpPr>
        <p:spPr>
          <a:xfrm>
            <a:off x="1671881" y="7973207"/>
            <a:ext cx="701646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Accepts instructions in natural language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Can enrich any text-based content</a:t>
            </a:r>
          </a:p>
          <a:p>
            <a:pPr marL="342900" indent="-342900" defTabSz="1371600"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rgbClr val="000000"/>
                </a:solidFill>
                <a:latin typeface="Arial" panose="020B0604020202020204"/>
              </a:rPr>
              <a:t>Scales across data domains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6C181B-F2A6-4EAC-AD73-ABF91649DFC1}"/>
              </a:ext>
            </a:extLst>
          </p:cNvPr>
          <p:cNvSpPr txBox="1"/>
          <p:nvPr/>
        </p:nvSpPr>
        <p:spPr>
          <a:xfrm>
            <a:off x="1691002" y="4756671"/>
            <a:ext cx="3912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Traditional enrichers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A35C9E-9FDE-6BCC-F607-C5DC4C91493A}"/>
              </a:ext>
            </a:extLst>
          </p:cNvPr>
          <p:cNvSpPr txBox="1"/>
          <p:nvPr/>
        </p:nvSpPr>
        <p:spPr>
          <a:xfrm>
            <a:off x="1671882" y="7364763"/>
            <a:ext cx="3662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AI enricher</a:t>
            </a:r>
            <a:endParaRPr lang="en-LT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30F71-4270-3369-2DC1-11AE91BDE9BC}"/>
              </a:ext>
            </a:extLst>
          </p:cNvPr>
          <p:cNvSpPr txBox="1"/>
          <p:nvPr/>
        </p:nvSpPr>
        <p:spPr>
          <a:xfrm>
            <a:off x="1436379" y="2724186"/>
            <a:ext cx="70789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371600"/>
            <a:r>
              <a:rPr lang="en-GB" sz="2400" dirty="0">
                <a:solidFill>
                  <a:srgbClr val="000000"/>
                </a:solidFill>
                <a:latin typeface="Arial" panose="020B0604020202020204"/>
              </a:rPr>
              <a:t>AI enricher adapts to your data, ensuring continuous enrichment accuracy as your data landscape evolves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61230C-AA12-FA20-013A-4D454C3BB35A}"/>
              </a:ext>
            </a:extLst>
          </p:cNvPr>
          <p:cNvSpPr txBox="1"/>
          <p:nvPr/>
        </p:nvSpPr>
        <p:spPr>
          <a:xfrm>
            <a:off x="1436378" y="1194720"/>
            <a:ext cx="8526772" cy="1323439"/>
          </a:xfrm>
          <a:prstGeom prst="rect">
            <a:avLst/>
          </a:prstGeom>
          <a:noFill/>
        </p:spPr>
        <p:txBody>
          <a:bodyPr wrap="square" lIns="137160" tIns="68580" rIns="137160" bIns="68580" anchor="t">
            <a:spAutoFit/>
          </a:bodyPr>
          <a:lstStyle/>
          <a:p>
            <a:pPr defTabSz="1371600"/>
            <a:r>
              <a:rPr lang="en-US" sz="1650" b="1" cap="all" dirty="0">
                <a:solidFill>
                  <a:srgbClr val="297ABF"/>
                </a:solidFill>
                <a:latin typeface="Arial"/>
                <a:cs typeface="Arial"/>
              </a:rPr>
              <a:t>Key advantages of AI enricher</a:t>
            </a:r>
            <a:endParaRPr lang="en-GB" sz="1650" b="1" cap="all" dirty="0">
              <a:solidFill>
                <a:srgbClr val="297ABF"/>
              </a:solidFill>
              <a:latin typeface="Arial"/>
              <a:cs typeface="Arial"/>
            </a:endParaRPr>
          </a:p>
          <a:p>
            <a:pPr defTabSz="1371600">
              <a:spcBef>
                <a:spcPts val="1500"/>
              </a:spcBef>
            </a:pPr>
            <a:r>
              <a:rPr lang="en-GB" sz="4800" b="1" dirty="0">
                <a:solidFill>
                  <a:srgbClr val="000000"/>
                </a:solidFill>
                <a:latin typeface="Arial" panose="020B0604020202020204"/>
              </a:rPr>
              <a:t>Flexibility and adaptability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967FFE5-FF4B-9156-53F0-38347F36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" r="62921" b="2710"/>
          <a:stretch>
            <a:fillRect/>
          </a:stretch>
        </p:blipFill>
        <p:spPr>
          <a:xfrm>
            <a:off x="11422493" y="984465"/>
            <a:ext cx="6865508" cy="9302536"/>
          </a:xfrm>
          <a:prstGeom prst="rect">
            <a:avLst/>
          </a:prstGeom>
        </p:spPr>
      </p:pic>
      <p:pic>
        <p:nvPicPr>
          <p:cNvPr id="3" name="Picture 2" descr="A person holding a phone&#10;&#10;AI-generated content may be incorrect.">
            <a:extLst>
              <a:ext uri="{FF2B5EF4-FFF2-40B4-BE49-F238E27FC236}">
                <a16:creationId xmlns:a16="http://schemas.microsoft.com/office/drawing/2014/main" id="{92FC757B-E896-097D-F815-0D606358A6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0"/>
          <a:stretch/>
        </p:blipFill>
        <p:spPr>
          <a:xfrm>
            <a:off x="9427981" y="3829891"/>
            <a:ext cx="5322023" cy="64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0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0E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36D5D97-8984-4EAB-0BED-446FD0F44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70"/>
          <a:stretch>
            <a:fillRect/>
          </a:stretch>
        </p:blipFill>
        <p:spPr>
          <a:xfrm>
            <a:off x="0" y="1"/>
            <a:ext cx="9403108" cy="10287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378DE-16A3-3C75-34F8-8524084D1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ABD97717-C695-C8A4-D547-B468FB4B7A2A}"/>
              </a:ext>
            </a:extLst>
          </p:cNvPr>
          <p:cNvSpPr txBox="1">
            <a:spLocks/>
          </p:cNvSpPr>
          <p:nvPr/>
        </p:nvSpPr>
        <p:spPr>
          <a:xfrm>
            <a:off x="1262322" y="6645749"/>
            <a:ext cx="5520018" cy="2619696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chemeClr val="bg1"/>
                </a:solidFill>
              </a:rPr>
              <a:t>What’s next?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D1F56D-1908-1F1A-8ABF-A9B4FDA78E45}"/>
              </a:ext>
            </a:extLst>
          </p:cNvPr>
          <p:cNvSpPr/>
          <p:nvPr/>
        </p:nvSpPr>
        <p:spPr>
          <a:xfrm>
            <a:off x="5024" y="2205901"/>
            <a:ext cx="9420506" cy="8081099"/>
          </a:xfrm>
          <a:prstGeom prst="rect">
            <a:avLst/>
          </a:prstGeom>
          <a:gradFill>
            <a:gsLst>
              <a:gs pos="8000">
                <a:schemeClr val="bg2">
                  <a:lumMod val="10000"/>
                  <a:alpha val="87844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05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EED561-DD70-8641-7D67-ABFB3191C9A5}"/>
              </a:ext>
            </a:extLst>
          </p:cNvPr>
          <p:cNvGrpSpPr/>
          <p:nvPr/>
        </p:nvGrpSpPr>
        <p:grpSpPr>
          <a:xfrm>
            <a:off x="8403113" y="9042845"/>
            <a:ext cx="1275441" cy="1244154"/>
            <a:chOff x="5599301" y="6045018"/>
            <a:chExt cx="850294" cy="829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A6C52D6-42A7-8469-F56F-25B9D7B29958}"/>
                </a:ext>
              </a:extLst>
            </p:cNvPr>
            <p:cNvSpPr/>
            <p:nvPr/>
          </p:nvSpPr>
          <p:spPr>
            <a:xfrm>
              <a:off x="5599301" y="6193417"/>
              <a:ext cx="681037" cy="6810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sz="405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6D6FF9-CF08-027A-EFB1-FBF46C13081D}"/>
                </a:ext>
              </a:extLst>
            </p:cNvPr>
            <p:cNvGrpSpPr/>
            <p:nvPr/>
          </p:nvGrpSpPr>
          <p:grpSpPr>
            <a:xfrm rot="2700000">
              <a:off x="5666337" y="6035611"/>
              <a:ext cx="773851" cy="792665"/>
              <a:chOff x="7900738" y="1085921"/>
              <a:chExt cx="903418" cy="925382"/>
            </a:xfrm>
          </p:grpSpPr>
          <p:pic>
            <p:nvPicPr>
              <p:cNvPr id="11" name="Graphic 10" descr="Caret Up with solid fill">
                <a:extLst>
                  <a:ext uri="{FF2B5EF4-FFF2-40B4-BE49-F238E27FC236}">
                    <a16:creationId xmlns:a16="http://schemas.microsoft.com/office/drawing/2014/main" id="{0695AC43-0124-9ECE-BA23-485E7088E6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00738" y="1085921"/>
                <a:ext cx="903418" cy="925382"/>
              </a:xfrm>
              <a:prstGeom prst="rect">
                <a:avLst/>
              </a:prstGeom>
            </p:spPr>
          </p:pic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94A9BD-7F4E-B441-34DA-85B7DAC7EE6A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C65B3FF-8DEF-8168-1139-E6282600D692}"/>
              </a:ext>
            </a:extLst>
          </p:cNvPr>
          <p:cNvSpPr/>
          <p:nvPr/>
        </p:nvSpPr>
        <p:spPr>
          <a:xfrm>
            <a:off x="8249123" y="3134136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1DF59-2442-4A4A-2BE4-7B0836292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8809" y="3693339"/>
            <a:ext cx="6398613" cy="1039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Learn more about AI enricher in our documentation portal.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91743E-251D-F640-2AFB-392DE073CF27}"/>
              </a:ext>
            </a:extLst>
          </p:cNvPr>
          <p:cNvSpPr/>
          <p:nvPr/>
        </p:nvSpPr>
        <p:spPr>
          <a:xfrm>
            <a:off x="8249123" y="5609414"/>
            <a:ext cx="8781578" cy="2079692"/>
          </a:xfrm>
          <a:prstGeom prst="roundRect">
            <a:avLst>
              <a:gd name="adj" fmla="val 28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sz="4200" b="1">
              <a:solidFill>
                <a:schemeClr val="tx1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F621668-CA3D-187F-EF69-747ECDBF4A69}"/>
              </a:ext>
            </a:extLst>
          </p:cNvPr>
          <p:cNvSpPr txBox="1">
            <a:spLocks/>
          </p:cNvSpPr>
          <p:nvPr/>
        </p:nvSpPr>
        <p:spPr>
          <a:xfrm>
            <a:off x="10040922" y="5876925"/>
            <a:ext cx="6761178" cy="1529238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3000" b="1" dirty="0">
                <a:highlight>
                  <a:srgbClr val="2EF2A2"/>
                </a:highlight>
              </a:rPr>
              <a:t>Next session:</a:t>
            </a:r>
            <a:r>
              <a:rPr lang="en-GB" sz="3000" b="1" dirty="0"/>
              <a:t> </a:t>
            </a:r>
            <a:r>
              <a:rPr lang="en-US" sz="3000" dirty="0"/>
              <a:t>Using AI enricher in practice to fill gaps in data.</a:t>
            </a:r>
          </a:p>
        </p:txBody>
      </p:sp>
      <p:pic>
        <p:nvPicPr>
          <p:cNvPr id="27" name="Graphic 26" descr="Information with solid fill">
            <a:extLst>
              <a:ext uri="{FF2B5EF4-FFF2-40B4-BE49-F238E27FC236}">
                <a16:creationId xmlns:a16="http://schemas.microsoft.com/office/drawing/2014/main" id="{F5DF31FC-A354-0BF5-4EBE-F761F184F8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63360" y="3693339"/>
            <a:ext cx="961283" cy="961283"/>
          </a:xfrm>
          <a:prstGeom prst="rect">
            <a:avLst/>
          </a:prstGeom>
        </p:spPr>
      </p:pic>
      <p:pic>
        <p:nvPicPr>
          <p:cNvPr id="29" name="Graphic 28" descr="End with solid fill">
            <a:extLst>
              <a:ext uri="{FF2B5EF4-FFF2-40B4-BE49-F238E27FC236}">
                <a16:creationId xmlns:a16="http://schemas.microsoft.com/office/drawing/2014/main" id="{62354DC0-9A7C-7339-01FD-1360D1FB55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63360" y="6127079"/>
            <a:ext cx="1166441" cy="116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4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CA69A5-1718-9759-7B9D-6806533FB6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9165" y="4151711"/>
            <a:ext cx="3460822" cy="198357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Training agenda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D2D2AAF-947C-8B8A-79A3-570FB4C479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88023" y="4380271"/>
            <a:ext cx="2355980" cy="2344379"/>
          </a:xfrm>
        </p:spPr>
        <p:txBody>
          <a:bodyPr>
            <a:normAutofit/>
          </a:bodyPr>
          <a:lstStyle/>
          <a:p>
            <a:r>
              <a:rPr lang="en-GB" dirty="0"/>
              <a:t>Learn about the concept of AI enricher in </a:t>
            </a:r>
            <a:r>
              <a:rPr lang="en-GB" dirty="0" err="1"/>
              <a:t>Cluedin</a:t>
            </a:r>
            <a:endParaRPr lang="en-LT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4FD894A-19D0-2225-B4C5-0F9F40B4A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73220" y="5659938"/>
            <a:ext cx="2647812" cy="2344379"/>
          </a:xfrm>
        </p:spPr>
        <p:txBody>
          <a:bodyPr>
            <a:normAutofit/>
          </a:bodyPr>
          <a:lstStyle/>
          <a:p>
            <a:r>
              <a:rPr lang="en-GB" dirty="0"/>
              <a:t>Explore real-life examples of using AI enricher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E86321-567D-23DA-0AAA-64A8D80CC8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60014" y="4369800"/>
            <a:ext cx="2772579" cy="2344379"/>
          </a:xfrm>
        </p:spPr>
        <p:txBody>
          <a:bodyPr>
            <a:normAutofit/>
          </a:bodyPr>
          <a:lstStyle/>
          <a:p>
            <a:r>
              <a:rPr lang="en-GB" dirty="0"/>
              <a:t>Go through </a:t>
            </a:r>
            <a:br>
              <a:rPr lang="en-GB" dirty="0"/>
            </a:br>
            <a:r>
              <a:rPr lang="en-GB" dirty="0"/>
              <a:t>the advantages the AI enricher offers</a:t>
            </a:r>
            <a:endParaRPr lang="en-US" dirty="0"/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6797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D8BD1-63A2-C750-7BF2-E37A0FAE2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9303505-9EE1-284D-69A4-2639A957CD9D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3EF16-A7A4-1C79-56E3-BA9F4D687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800" b="1" dirty="0"/>
              <a:t>AI </a:t>
            </a:r>
            <a:r>
              <a:rPr lang="en-US" sz="4800" b="1" dirty="0"/>
              <a:t>enricher</a:t>
            </a:r>
            <a:r>
              <a:rPr lang="en-GB" sz="4800" b="1" dirty="0"/>
              <a:t> in </a:t>
            </a:r>
            <a:r>
              <a:rPr lang="en-GB" sz="4800" b="1" dirty="0" err="1"/>
              <a:t>CluedIn</a:t>
            </a:r>
            <a:endParaRPr lang="en-US" sz="48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5497245-0CD1-9C24-5ED7-FC655A1F7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267200"/>
            <a:ext cx="7861130" cy="4625788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Enrichers allow you to enhance and improve the quality and completeness of your golden records by </a:t>
            </a:r>
            <a:r>
              <a:rPr lang="en-GB" dirty="0">
                <a:highlight>
                  <a:srgbClr val="2EF2A2"/>
                </a:highlight>
              </a:rPr>
              <a:t>incorporating additional information from third-party sources</a:t>
            </a:r>
            <a:r>
              <a:rPr lang="en-GB" dirty="0"/>
              <a:t>.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endParaRPr lang="en-GB" dirty="0"/>
          </a:p>
          <a:p>
            <a:pPr mar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GB" dirty="0"/>
              <a:t>AI enricher leverages the capabilities of </a:t>
            </a:r>
            <a:r>
              <a:rPr lang="en-GB" dirty="0">
                <a:highlight>
                  <a:srgbClr val="2EF2A2"/>
                </a:highlight>
              </a:rPr>
              <a:t>artificial intelligence</a:t>
            </a:r>
            <a:r>
              <a:rPr lang="en-GB" dirty="0"/>
              <a:t> and </a:t>
            </a:r>
            <a:r>
              <a:rPr lang="en-GB" dirty="0">
                <a:highlight>
                  <a:srgbClr val="2EF2A2"/>
                </a:highlight>
              </a:rPr>
              <a:t>large language models (LLMs)</a:t>
            </a:r>
            <a:r>
              <a:rPr lang="en-GB" dirty="0"/>
              <a:t> </a:t>
            </a:r>
            <a:r>
              <a:rPr lang="en-US" dirty="0"/>
              <a:t>to automate data enrichment</a:t>
            </a:r>
            <a:r>
              <a:rPr lang="en-GB" dirty="0"/>
              <a:t>. It intelligently researches, interprets, and completes your records, providing up-to-date insights while significantly reducing the need for manual effort.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CA03F-1A0A-43DC-3C1A-BDB4E243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3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A471A38E-D9C2-96C2-2CC3-C76254DCB3F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EAECD2-A916-9E7C-8B8C-F3A1D769A1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1444" y="2203450"/>
            <a:ext cx="112903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3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710F2-0236-13E8-686E-FD4E683D2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6A3564-9BF3-65A2-B7DB-BCCFD41211A0}"/>
              </a:ext>
            </a:extLst>
          </p:cNvPr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B61C0-EC9C-CB38-4E2A-1039B80BA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09" y="1819275"/>
            <a:ext cx="6586763" cy="27013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800" b="1" dirty="0"/>
              <a:t>Flexible enrichment with context-aware intelligence</a:t>
            </a:r>
            <a:endParaRPr lang="en-US" sz="48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2FBE351-2947-1B96-A13C-FBEC923B6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895" y="4793226"/>
            <a:ext cx="7861130" cy="4099762"/>
          </a:xfrm>
        </p:spPr>
        <p:txBody>
          <a:bodyPr>
            <a:normAutofit/>
          </a:bodyPr>
          <a:lstStyle/>
          <a:p>
            <a:r>
              <a:rPr lang="en-GB" dirty="0"/>
              <a:t>Use </a:t>
            </a:r>
            <a:r>
              <a:rPr lang="en-GB" dirty="0">
                <a:highlight>
                  <a:srgbClr val="2EF2A2"/>
                </a:highlight>
              </a:rPr>
              <a:t>natural-language prompts</a:t>
            </a:r>
            <a:r>
              <a:rPr lang="en-GB" dirty="0"/>
              <a:t> to guide the enricher.</a:t>
            </a:r>
          </a:p>
          <a:p>
            <a:r>
              <a:rPr lang="en-GB" dirty="0"/>
              <a:t>Backed by LLMs, it </a:t>
            </a:r>
            <a:r>
              <a:rPr lang="en-GB" dirty="0">
                <a:highlight>
                  <a:srgbClr val="2EF2A2"/>
                </a:highlight>
              </a:rPr>
              <a:t>understands your data’s context</a:t>
            </a:r>
            <a:r>
              <a:rPr lang="en-GB" dirty="0"/>
              <a:t> and can enrich it intelligently, even without explicit reference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4E84D-8029-0841-03AE-528F1E145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4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296640B6-2972-DE84-46C6-B8DC527DB2F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5" y="9183036"/>
            <a:ext cx="1116623" cy="356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D867FE-E05B-3DCB-B690-309DCFF642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77761" y="1267421"/>
            <a:ext cx="7876476" cy="775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66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6CF99-99BC-FEA7-E332-C09F3903D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C4E61C-6079-A344-06DA-63663461B15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75613-5CDB-74FC-6A3F-0317CD3A8E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5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61D138EF-370D-860D-38D6-47D4B368EAC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6" y="9183038"/>
            <a:ext cx="1116623" cy="356255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45D3DA15-0F08-30C6-4DD9-639EB27C3900}"/>
              </a:ext>
            </a:extLst>
          </p:cNvPr>
          <p:cNvGrpSpPr/>
          <p:nvPr/>
        </p:nvGrpSpPr>
        <p:grpSpPr>
          <a:xfrm>
            <a:off x="6896076" y="2484235"/>
            <a:ext cx="4495849" cy="5318530"/>
            <a:chOff x="1257300" y="2072870"/>
            <a:chExt cx="4495849" cy="5318530"/>
          </a:xfrm>
        </p:grpSpPr>
        <p:sp>
          <p:nvSpPr>
            <p:cNvPr id="36" name="!!SmartLampBack">
              <a:extLst>
                <a:ext uri="{FF2B5EF4-FFF2-40B4-BE49-F238E27FC236}">
                  <a16:creationId xmlns:a16="http://schemas.microsoft.com/office/drawing/2014/main" id="{E1D3EBF7-D682-0B9A-96CC-339D1BDE10C7}"/>
                </a:ext>
              </a:extLst>
            </p:cNvPr>
            <p:cNvSpPr/>
            <p:nvPr/>
          </p:nvSpPr>
          <p:spPr>
            <a:xfrm>
              <a:off x="1257300" y="2072870"/>
              <a:ext cx="4495849" cy="5318530"/>
            </a:xfrm>
            <a:prstGeom prst="roundRect">
              <a:avLst>
                <a:gd name="adj" fmla="val 2851"/>
              </a:avLst>
            </a:prstGeom>
            <a:solidFill>
              <a:srgbClr val="FEFEFE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#6B7280</a:t>
              </a: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97BB40C-7755-F067-20DC-93FF2C0CE9DD}"/>
                </a:ext>
              </a:extLst>
            </p:cNvPr>
            <p:cNvSpPr txBox="1"/>
            <p:nvPr/>
          </p:nvSpPr>
          <p:spPr>
            <a:xfrm>
              <a:off x="2253464" y="2178608"/>
              <a:ext cx="34996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NovaSound</a:t>
              </a:r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 Echo Pro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97C8C97-9767-A952-CABA-49C430BA659E}"/>
                </a:ext>
              </a:extLst>
            </p:cNvPr>
            <p:cNvGrpSpPr/>
            <p:nvPr/>
          </p:nvGrpSpPr>
          <p:grpSpPr>
            <a:xfrm>
              <a:off x="1466616" y="2277361"/>
              <a:ext cx="691370" cy="669035"/>
              <a:chOff x="4758267" y="1507067"/>
              <a:chExt cx="936977" cy="93697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A739859-9F3E-C90E-EEE4-32AFC54EB927}"/>
                  </a:ext>
                </a:extLst>
              </p:cNvPr>
              <p:cNvSpPr/>
              <p:nvPr/>
            </p:nvSpPr>
            <p:spPr>
              <a:xfrm>
                <a:off x="4758267" y="1507067"/>
                <a:ext cx="936977" cy="936977"/>
              </a:xfrm>
              <a:prstGeom prst="ellipse">
                <a:avLst/>
              </a:prstGeom>
              <a:gradFill flip="none" rotWithShape="1">
                <a:gsLst>
                  <a:gs pos="86000">
                    <a:srgbClr val="FFA800"/>
                  </a:gs>
                  <a:gs pos="0">
                    <a:srgbClr val="FFC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41" name="5-point Star 25">
                <a:extLst>
                  <a:ext uri="{FF2B5EF4-FFF2-40B4-BE49-F238E27FC236}">
                    <a16:creationId xmlns:a16="http://schemas.microsoft.com/office/drawing/2014/main" id="{C973BF3C-C649-2D8E-0697-D551F89622D4}"/>
                  </a:ext>
                </a:extLst>
              </p:cNvPr>
              <p:cNvSpPr/>
              <p:nvPr/>
            </p:nvSpPr>
            <p:spPr>
              <a:xfrm>
                <a:off x="4959532" y="1681951"/>
                <a:ext cx="534446" cy="534446"/>
              </a:xfrm>
              <a:prstGeom prst="star5">
                <a:avLst>
                  <a:gd name="adj" fmla="val 25785"/>
                  <a:gd name="hf" fmla="val 105146"/>
                  <a:gd name="vf" fmla="val 110557"/>
                </a:avLst>
              </a:prstGeom>
              <a:gradFill flip="none" rotWithShape="1">
                <a:gsLst>
                  <a:gs pos="100000">
                    <a:srgbClr val="FFC000">
                      <a:lumMod val="28565"/>
                      <a:lumOff val="71435"/>
                    </a:srgb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</p:grpSp>
        <p:sp>
          <p:nvSpPr>
            <p:cNvPr id="43" name="Rounded Rectangle 31">
              <a:extLst>
                <a:ext uri="{FF2B5EF4-FFF2-40B4-BE49-F238E27FC236}">
                  <a16:creationId xmlns:a16="http://schemas.microsoft.com/office/drawing/2014/main" id="{664699DE-C7F3-1FE5-51E8-2D9669E26A2C}"/>
                </a:ext>
              </a:extLst>
            </p:cNvPr>
            <p:cNvSpPr/>
            <p:nvPr/>
          </p:nvSpPr>
          <p:spPr>
            <a:xfrm>
              <a:off x="1615123" y="4000996"/>
              <a:ext cx="3782377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1012473-6FAF-B992-72F6-4107317157E0}"/>
                </a:ext>
              </a:extLst>
            </p:cNvPr>
            <p:cNvSpPr txBox="1"/>
            <p:nvPr/>
          </p:nvSpPr>
          <p:spPr>
            <a:xfrm>
              <a:off x="1673758" y="401749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PRODUCT ID </a:t>
              </a:r>
              <a:endParaRPr lang="en-LT" sz="700" dirty="0">
                <a:solidFill>
                  <a:srgbClr val="6B7280"/>
                </a:solidFill>
              </a:endParaRPr>
            </a:p>
            <a:p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A2364AE-8E05-820A-66FF-FA2979BA759C}"/>
                </a:ext>
              </a:extLst>
            </p:cNvPr>
            <p:cNvSpPr txBox="1"/>
            <p:nvPr/>
          </p:nvSpPr>
          <p:spPr>
            <a:xfrm>
              <a:off x="1673758" y="4166618"/>
              <a:ext cx="761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P-2025</a:t>
              </a:r>
              <a:endParaRPr lang="en-LT" sz="1400" dirty="0"/>
            </a:p>
          </p:txBody>
        </p:sp>
        <p:sp>
          <p:nvSpPr>
            <p:cNvPr id="46" name="Rounded Rectangle 35">
              <a:extLst>
                <a:ext uri="{FF2B5EF4-FFF2-40B4-BE49-F238E27FC236}">
                  <a16:creationId xmlns:a16="http://schemas.microsoft.com/office/drawing/2014/main" id="{BBCA66F7-F1FA-983D-9AC0-E96FB7D99B95}"/>
                </a:ext>
              </a:extLst>
            </p:cNvPr>
            <p:cNvSpPr/>
            <p:nvPr/>
          </p:nvSpPr>
          <p:spPr>
            <a:xfrm>
              <a:off x="1615124" y="4627529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A697F32-1E4B-A6D9-F38C-70AA50552339}"/>
                </a:ext>
              </a:extLst>
            </p:cNvPr>
            <p:cNvSpPr txBox="1"/>
            <p:nvPr/>
          </p:nvSpPr>
          <p:spPr>
            <a:xfrm>
              <a:off x="1673758" y="4644032"/>
              <a:ext cx="3674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SKU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9407669-5678-4AEB-DC28-C695659DF96C}"/>
                </a:ext>
              </a:extLst>
            </p:cNvPr>
            <p:cNvSpPr txBox="1"/>
            <p:nvPr/>
          </p:nvSpPr>
          <p:spPr>
            <a:xfrm>
              <a:off x="1673758" y="4793151"/>
              <a:ext cx="9220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HPH-001</a:t>
              </a:r>
              <a:endParaRPr lang="en-LT" sz="1400" dirty="0"/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95F653A-75F1-639F-3829-7DE05B2E02DB}"/>
                </a:ext>
              </a:extLst>
            </p:cNvPr>
            <p:cNvCxnSpPr>
              <a:cxnSpLocks/>
            </p:cNvCxnSpPr>
            <p:nvPr/>
          </p:nvCxnSpPr>
          <p:spPr>
            <a:xfrm>
              <a:off x="1466616" y="3133647"/>
              <a:ext cx="4098162" cy="0"/>
            </a:xfrm>
            <a:prstGeom prst="line">
              <a:avLst/>
            </a:prstGeom>
            <a:ln>
              <a:solidFill>
                <a:srgbClr val="D1D4D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unded Rectangle 35">
              <a:extLst>
                <a:ext uri="{FF2B5EF4-FFF2-40B4-BE49-F238E27FC236}">
                  <a16:creationId xmlns:a16="http://schemas.microsoft.com/office/drawing/2014/main" id="{4E1E9BFA-2B02-91E1-CB5E-98700F12BE30}"/>
                </a:ext>
              </a:extLst>
            </p:cNvPr>
            <p:cNvSpPr/>
            <p:nvPr/>
          </p:nvSpPr>
          <p:spPr>
            <a:xfrm>
              <a:off x="1615124" y="5235994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F4B406E-8B6C-31C6-0D94-C4122E509766}"/>
                </a:ext>
              </a:extLst>
            </p:cNvPr>
            <p:cNvSpPr txBox="1"/>
            <p:nvPr/>
          </p:nvSpPr>
          <p:spPr>
            <a:xfrm>
              <a:off x="1673758" y="5252497"/>
              <a:ext cx="49564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BRAND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5DBB9EB-CF61-97CB-A137-128102BB1EB3}"/>
                </a:ext>
              </a:extLst>
            </p:cNvPr>
            <p:cNvSpPr txBox="1"/>
            <p:nvPr/>
          </p:nvSpPr>
          <p:spPr>
            <a:xfrm>
              <a:off x="1673758" y="5401616"/>
              <a:ext cx="22117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 err="1"/>
                <a:t>NovaSound</a:t>
              </a:r>
              <a:r>
                <a:rPr lang="en-GB" sz="1400" dirty="0"/>
                <a:t> Technologies</a:t>
              </a:r>
              <a:endParaRPr lang="en-LT" sz="1400" dirty="0"/>
            </a:p>
          </p:txBody>
        </p:sp>
        <p:sp>
          <p:nvSpPr>
            <p:cNvPr id="53" name="Rounded Rectangle 4">
              <a:extLst>
                <a:ext uri="{FF2B5EF4-FFF2-40B4-BE49-F238E27FC236}">
                  <a16:creationId xmlns:a16="http://schemas.microsoft.com/office/drawing/2014/main" id="{F5BD7043-938E-181A-4CA3-09BE848130AD}"/>
                </a:ext>
              </a:extLst>
            </p:cNvPr>
            <p:cNvSpPr/>
            <p:nvPr/>
          </p:nvSpPr>
          <p:spPr>
            <a:xfrm>
              <a:off x="2322732" y="2638620"/>
              <a:ext cx="1876704" cy="307776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800" dirty="0">
                  <a:solidFill>
                    <a:srgbClr val="6B72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DOMAIN: PRODUCT</a:t>
              </a:r>
              <a:endParaRPr lang="en-LT" sz="800" dirty="0">
                <a:solidFill>
                  <a:srgbClr val="6B728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Rounded Rectangle 35">
              <a:extLst>
                <a:ext uri="{FF2B5EF4-FFF2-40B4-BE49-F238E27FC236}">
                  <a16:creationId xmlns:a16="http://schemas.microsoft.com/office/drawing/2014/main" id="{BD52EF64-CF84-1471-1933-C191E1A37F24}"/>
                </a:ext>
              </a:extLst>
            </p:cNvPr>
            <p:cNvSpPr/>
            <p:nvPr/>
          </p:nvSpPr>
          <p:spPr>
            <a:xfrm>
              <a:off x="1615124" y="5852442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5889675-86FC-826E-8454-4F2726939725}"/>
                </a:ext>
              </a:extLst>
            </p:cNvPr>
            <p:cNvSpPr txBox="1"/>
            <p:nvPr/>
          </p:nvSpPr>
          <p:spPr>
            <a:xfrm>
              <a:off x="1673758" y="5868945"/>
              <a:ext cx="45717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PRICE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D4C768-66F0-62AC-640C-FCC145372DAE}"/>
                </a:ext>
              </a:extLst>
            </p:cNvPr>
            <p:cNvSpPr txBox="1"/>
            <p:nvPr/>
          </p:nvSpPr>
          <p:spPr>
            <a:xfrm>
              <a:off x="1673758" y="601806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199.0</a:t>
              </a:r>
              <a:endParaRPr lang="en-LT" sz="1400" dirty="0"/>
            </a:p>
          </p:txBody>
        </p:sp>
        <p:sp>
          <p:nvSpPr>
            <p:cNvPr id="58" name="Rounded Rectangle 35">
              <a:extLst>
                <a:ext uri="{FF2B5EF4-FFF2-40B4-BE49-F238E27FC236}">
                  <a16:creationId xmlns:a16="http://schemas.microsoft.com/office/drawing/2014/main" id="{FB242499-ED36-6198-EEE1-7C0137D5A943}"/>
                </a:ext>
              </a:extLst>
            </p:cNvPr>
            <p:cNvSpPr/>
            <p:nvPr/>
          </p:nvSpPr>
          <p:spPr>
            <a:xfrm>
              <a:off x="1615124" y="6491463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D519D5F-79FB-9737-5FE8-B6BBB7E5AD96}"/>
                </a:ext>
              </a:extLst>
            </p:cNvPr>
            <p:cNvSpPr txBox="1"/>
            <p:nvPr/>
          </p:nvSpPr>
          <p:spPr>
            <a:xfrm>
              <a:off x="1673758" y="6507966"/>
              <a:ext cx="68800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CURRENCY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7999B9-1B0F-F86E-853D-4CBC74D110C0}"/>
                </a:ext>
              </a:extLst>
            </p:cNvPr>
            <p:cNvSpPr txBox="1"/>
            <p:nvPr/>
          </p:nvSpPr>
          <p:spPr>
            <a:xfrm>
              <a:off x="1673758" y="6657085"/>
              <a:ext cx="5645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USD</a:t>
              </a:r>
              <a:endParaRPr lang="en-LT" sz="1400" dirty="0"/>
            </a:p>
          </p:txBody>
        </p:sp>
        <p:sp>
          <p:nvSpPr>
            <p:cNvPr id="61" name="Rounded Rectangle 35">
              <a:extLst>
                <a:ext uri="{FF2B5EF4-FFF2-40B4-BE49-F238E27FC236}">
                  <a16:creationId xmlns:a16="http://schemas.microsoft.com/office/drawing/2014/main" id="{390EFE59-232E-D6B5-557B-D8CAAFAA241D}"/>
                </a:ext>
              </a:extLst>
            </p:cNvPr>
            <p:cNvSpPr/>
            <p:nvPr/>
          </p:nvSpPr>
          <p:spPr>
            <a:xfrm>
              <a:off x="1466616" y="3423698"/>
              <a:ext cx="4079391" cy="3729654"/>
            </a:xfrm>
            <a:prstGeom prst="roundRect">
              <a:avLst>
                <a:gd name="adj" fmla="val 3040"/>
              </a:avLst>
            </a:prstGeom>
            <a:noFill/>
            <a:ln w="9525">
              <a:solidFill>
                <a:srgbClr val="D1D4DA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BD9D0B-110D-4D95-9FFB-FE870D86B02F}"/>
                </a:ext>
              </a:extLst>
            </p:cNvPr>
            <p:cNvSpPr txBox="1"/>
            <p:nvPr/>
          </p:nvSpPr>
          <p:spPr>
            <a:xfrm>
              <a:off x="1615123" y="3564793"/>
              <a:ext cx="37823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Source: ERP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261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B7A33-F2AE-9CBF-3BA7-181916791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EF5CF0-DC37-2B7B-56A2-379FEAB5830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22E3A-DAAC-C338-136D-824F6A47F7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6</a:t>
            </a:fld>
            <a:endParaRPr lang="en-US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07066D01-B013-E729-45DF-8C1C1E0756D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0896" y="9183038"/>
            <a:ext cx="1116623" cy="356255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115EEE8-C192-02F8-AA48-122446BC3636}"/>
              </a:ext>
            </a:extLst>
          </p:cNvPr>
          <p:cNvGrpSpPr/>
          <p:nvPr/>
        </p:nvGrpSpPr>
        <p:grpSpPr>
          <a:xfrm>
            <a:off x="2534011" y="2484235"/>
            <a:ext cx="4648124" cy="5318530"/>
            <a:chOff x="1257300" y="2072870"/>
            <a:chExt cx="4648124" cy="5318530"/>
          </a:xfrm>
        </p:grpSpPr>
        <p:sp>
          <p:nvSpPr>
            <p:cNvPr id="36" name="!!SmartLampBack">
              <a:extLst>
                <a:ext uri="{FF2B5EF4-FFF2-40B4-BE49-F238E27FC236}">
                  <a16:creationId xmlns:a16="http://schemas.microsoft.com/office/drawing/2014/main" id="{78971711-DCB0-49F3-B9AA-5C1F138938E2}"/>
                </a:ext>
              </a:extLst>
            </p:cNvPr>
            <p:cNvSpPr/>
            <p:nvPr/>
          </p:nvSpPr>
          <p:spPr>
            <a:xfrm>
              <a:off x="1257300" y="2072870"/>
              <a:ext cx="4495849" cy="5318530"/>
            </a:xfrm>
            <a:prstGeom prst="roundRect">
              <a:avLst>
                <a:gd name="adj" fmla="val 2851"/>
              </a:avLst>
            </a:prstGeom>
            <a:solidFill>
              <a:srgbClr val="FEFEFE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#6B7280</a:t>
              </a: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3F32C3C-1A50-86C9-043A-665B2C2572EC}"/>
                </a:ext>
              </a:extLst>
            </p:cNvPr>
            <p:cNvSpPr txBox="1"/>
            <p:nvPr/>
          </p:nvSpPr>
          <p:spPr>
            <a:xfrm>
              <a:off x="2253464" y="2178608"/>
              <a:ext cx="3651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NovaSound</a:t>
              </a:r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 Echo Pro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ECD42F8-D3F9-67C1-73D5-85D05BEE8552}"/>
                </a:ext>
              </a:extLst>
            </p:cNvPr>
            <p:cNvGrpSpPr/>
            <p:nvPr/>
          </p:nvGrpSpPr>
          <p:grpSpPr>
            <a:xfrm>
              <a:off x="1466616" y="2277361"/>
              <a:ext cx="691370" cy="669035"/>
              <a:chOff x="4758267" y="1507067"/>
              <a:chExt cx="936977" cy="93697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8F2DB6D8-325F-D309-D0F7-43034C3CD62B}"/>
                  </a:ext>
                </a:extLst>
              </p:cNvPr>
              <p:cNvSpPr/>
              <p:nvPr/>
            </p:nvSpPr>
            <p:spPr>
              <a:xfrm>
                <a:off x="4758267" y="1507067"/>
                <a:ext cx="936977" cy="936977"/>
              </a:xfrm>
              <a:prstGeom prst="ellipse">
                <a:avLst/>
              </a:prstGeom>
              <a:gradFill flip="none" rotWithShape="1">
                <a:gsLst>
                  <a:gs pos="86000">
                    <a:srgbClr val="FFA800"/>
                  </a:gs>
                  <a:gs pos="0">
                    <a:srgbClr val="FFC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41" name="5-point Star 25">
                <a:extLst>
                  <a:ext uri="{FF2B5EF4-FFF2-40B4-BE49-F238E27FC236}">
                    <a16:creationId xmlns:a16="http://schemas.microsoft.com/office/drawing/2014/main" id="{141C939C-9DBA-2879-362D-254D8A8DD6C5}"/>
                  </a:ext>
                </a:extLst>
              </p:cNvPr>
              <p:cNvSpPr/>
              <p:nvPr/>
            </p:nvSpPr>
            <p:spPr>
              <a:xfrm>
                <a:off x="4959532" y="1681951"/>
                <a:ext cx="534446" cy="534446"/>
              </a:xfrm>
              <a:prstGeom prst="star5">
                <a:avLst>
                  <a:gd name="adj" fmla="val 25785"/>
                  <a:gd name="hf" fmla="val 105146"/>
                  <a:gd name="vf" fmla="val 110557"/>
                </a:avLst>
              </a:prstGeom>
              <a:gradFill flip="none" rotWithShape="1">
                <a:gsLst>
                  <a:gs pos="100000">
                    <a:srgbClr val="FFC000">
                      <a:lumMod val="28565"/>
                      <a:lumOff val="71435"/>
                    </a:srgb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</p:grpSp>
        <p:sp>
          <p:nvSpPr>
            <p:cNvPr id="43" name="Rounded Rectangle 31">
              <a:extLst>
                <a:ext uri="{FF2B5EF4-FFF2-40B4-BE49-F238E27FC236}">
                  <a16:creationId xmlns:a16="http://schemas.microsoft.com/office/drawing/2014/main" id="{FB4C1CCB-2F9C-B7BC-30FF-FFA418CE57B0}"/>
                </a:ext>
              </a:extLst>
            </p:cNvPr>
            <p:cNvSpPr/>
            <p:nvPr/>
          </p:nvSpPr>
          <p:spPr>
            <a:xfrm>
              <a:off x="1615123" y="4000996"/>
              <a:ext cx="3782377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8E5B587-B1F6-6E13-8D9B-5CE8C268CCCD}"/>
                </a:ext>
              </a:extLst>
            </p:cNvPr>
            <p:cNvSpPr txBox="1"/>
            <p:nvPr/>
          </p:nvSpPr>
          <p:spPr>
            <a:xfrm>
              <a:off x="1673758" y="401749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PRODUCT ID </a:t>
              </a:r>
              <a:endParaRPr lang="en-LT" sz="700" dirty="0">
                <a:solidFill>
                  <a:srgbClr val="6B7280"/>
                </a:solidFill>
              </a:endParaRPr>
            </a:p>
            <a:p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3818BE3-CCB2-D23E-86EC-C9376AB3607D}"/>
                </a:ext>
              </a:extLst>
            </p:cNvPr>
            <p:cNvSpPr txBox="1"/>
            <p:nvPr/>
          </p:nvSpPr>
          <p:spPr>
            <a:xfrm>
              <a:off x="1673758" y="4166618"/>
              <a:ext cx="761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P-2025</a:t>
              </a:r>
              <a:endParaRPr lang="en-LT" sz="1400" dirty="0"/>
            </a:p>
          </p:txBody>
        </p:sp>
        <p:sp>
          <p:nvSpPr>
            <p:cNvPr id="46" name="Rounded Rectangle 35">
              <a:extLst>
                <a:ext uri="{FF2B5EF4-FFF2-40B4-BE49-F238E27FC236}">
                  <a16:creationId xmlns:a16="http://schemas.microsoft.com/office/drawing/2014/main" id="{D954FA4F-C64C-22C1-0D53-735E710490A7}"/>
                </a:ext>
              </a:extLst>
            </p:cNvPr>
            <p:cNvSpPr/>
            <p:nvPr/>
          </p:nvSpPr>
          <p:spPr>
            <a:xfrm>
              <a:off x="1615124" y="4627529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F3C145D-2C37-6851-4F60-DA9E4280A178}"/>
                </a:ext>
              </a:extLst>
            </p:cNvPr>
            <p:cNvSpPr txBox="1"/>
            <p:nvPr/>
          </p:nvSpPr>
          <p:spPr>
            <a:xfrm>
              <a:off x="1673758" y="4644032"/>
              <a:ext cx="3674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SKU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F7B587A-758C-B4EB-CC07-B4D63897A37D}"/>
                </a:ext>
              </a:extLst>
            </p:cNvPr>
            <p:cNvSpPr txBox="1"/>
            <p:nvPr/>
          </p:nvSpPr>
          <p:spPr>
            <a:xfrm>
              <a:off x="1673758" y="4793151"/>
              <a:ext cx="9220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HPH-001</a:t>
              </a:r>
              <a:endParaRPr lang="en-LT" sz="1400" dirty="0"/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B5DE51A-85B5-AF61-1DD6-78087F268611}"/>
                </a:ext>
              </a:extLst>
            </p:cNvPr>
            <p:cNvCxnSpPr>
              <a:cxnSpLocks/>
            </p:cNvCxnSpPr>
            <p:nvPr/>
          </p:nvCxnSpPr>
          <p:spPr>
            <a:xfrm>
              <a:off x="1466616" y="3133647"/>
              <a:ext cx="4098162" cy="0"/>
            </a:xfrm>
            <a:prstGeom prst="line">
              <a:avLst/>
            </a:prstGeom>
            <a:ln>
              <a:solidFill>
                <a:srgbClr val="D1D4D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unded Rectangle 35">
              <a:extLst>
                <a:ext uri="{FF2B5EF4-FFF2-40B4-BE49-F238E27FC236}">
                  <a16:creationId xmlns:a16="http://schemas.microsoft.com/office/drawing/2014/main" id="{0120A07C-6F87-7CB4-9731-A70D3E22F464}"/>
                </a:ext>
              </a:extLst>
            </p:cNvPr>
            <p:cNvSpPr/>
            <p:nvPr/>
          </p:nvSpPr>
          <p:spPr>
            <a:xfrm>
              <a:off x="1615124" y="5235994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A4F56D0-E38B-D12B-1D5B-DCC765717BA7}"/>
                </a:ext>
              </a:extLst>
            </p:cNvPr>
            <p:cNvSpPr txBox="1"/>
            <p:nvPr/>
          </p:nvSpPr>
          <p:spPr>
            <a:xfrm>
              <a:off x="1673758" y="5252497"/>
              <a:ext cx="49564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BRAND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F06483F-4B56-13E8-2BDC-DD33949B2E2E}"/>
                </a:ext>
              </a:extLst>
            </p:cNvPr>
            <p:cNvSpPr txBox="1"/>
            <p:nvPr/>
          </p:nvSpPr>
          <p:spPr>
            <a:xfrm>
              <a:off x="1673758" y="5401616"/>
              <a:ext cx="22117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 err="1"/>
                <a:t>NovaSound</a:t>
              </a:r>
              <a:r>
                <a:rPr lang="en-GB" sz="1400" dirty="0"/>
                <a:t> Technologies</a:t>
              </a:r>
              <a:endParaRPr lang="en-LT" sz="1400" dirty="0"/>
            </a:p>
          </p:txBody>
        </p:sp>
        <p:sp>
          <p:nvSpPr>
            <p:cNvPr id="53" name="Rounded Rectangle 4">
              <a:extLst>
                <a:ext uri="{FF2B5EF4-FFF2-40B4-BE49-F238E27FC236}">
                  <a16:creationId xmlns:a16="http://schemas.microsoft.com/office/drawing/2014/main" id="{D98C1D0B-4D50-F68D-5C47-0E7F36BBCB00}"/>
                </a:ext>
              </a:extLst>
            </p:cNvPr>
            <p:cNvSpPr/>
            <p:nvPr/>
          </p:nvSpPr>
          <p:spPr>
            <a:xfrm>
              <a:off x="2322732" y="2638620"/>
              <a:ext cx="1876704" cy="307776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800" dirty="0">
                  <a:solidFill>
                    <a:srgbClr val="6B72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DOMAIN: PRODUCT</a:t>
              </a:r>
              <a:endParaRPr lang="en-LT" sz="800" dirty="0">
                <a:solidFill>
                  <a:srgbClr val="6B728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Rounded Rectangle 35">
              <a:extLst>
                <a:ext uri="{FF2B5EF4-FFF2-40B4-BE49-F238E27FC236}">
                  <a16:creationId xmlns:a16="http://schemas.microsoft.com/office/drawing/2014/main" id="{5B75F320-0CE6-3DC5-4582-7476CD5CDF94}"/>
                </a:ext>
              </a:extLst>
            </p:cNvPr>
            <p:cNvSpPr/>
            <p:nvPr/>
          </p:nvSpPr>
          <p:spPr>
            <a:xfrm>
              <a:off x="1615124" y="5852442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AB4A3E4-9AB1-DD9A-B05D-4DCD262C83AC}"/>
                </a:ext>
              </a:extLst>
            </p:cNvPr>
            <p:cNvSpPr txBox="1"/>
            <p:nvPr/>
          </p:nvSpPr>
          <p:spPr>
            <a:xfrm>
              <a:off x="1673758" y="5868945"/>
              <a:ext cx="45717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PRICE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A81792D-C04E-7FDC-DA83-F87C8713337D}"/>
                </a:ext>
              </a:extLst>
            </p:cNvPr>
            <p:cNvSpPr txBox="1"/>
            <p:nvPr/>
          </p:nvSpPr>
          <p:spPr>
            <a:xfrm>
              <a:off x="1673758" y="601806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199.0</a:t>
              </a:r>
              <a:endParaRPr lang="en-LT" sz="1400" dirty="0"/>
            </a:p>
          </p:txBody>
        </p:sp>
        <p:sp>
          <p:nvSpPr>
            <p:cNvPr id="58" name="Rounded Rectangle 35">
              <a:extLst>
                <a:ext uri="{FF2B5EF4-FFF2-40B4-BE49-F238E27FC236}">
                  <a16:creationId xmlns:a16="http://schemas.microsoft.com/office/drawing/2014/main" id="{2006057C-F887-AF83-729E-3FE35B5954BC}"/>
                </a:ext>
              </a:extLst>
            </p:cNvPr>
            <p:cNvSpPr/>
            <p:nvPr/>
          </p:nvSpPr>
          <p:spPr>
            <a:xfrm>
              <a:off x="1615124" y="6491463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CE133E1-4055-1680-7442-DF11D3E144F3}"/>
                </a:ext>
              </a:extLst>
            </p:cNvPr>
            <p:cNvSpPr txBox="1"/>
            <p:nvPr/>
          </p:nvSpPr>
          <p:spPr>
            <a:xfrm>
              <a:off x="1673758" y="6507966"/>
              <a:ext cx="68800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CURRENCY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0B74F7F-B0D6-68A8-D153-BDB07F5B5345}"/>
                </a:ext>
              </a:extLst>
            </p:cNvPr>
            <p:cNvSpPr txBox="1"/>
            <p:nvPr/>
          </p:nvSpPr>
          <p:spPr>
            <a:xfrm>
              <a:off x="1673758" y="6657085"/>
              <a:ext cx="5645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USD</a:t>
              </a:r>
              <a:endParaRPr lang="en-LT" sz="1400" dirty="0"/>
            </a:p>
          </p:txBody>
        </p:sp>
        <p:sp>
          <p:nvSpPr>
            <p:cNvPr id="61" name="Rounded Rectangle 35">
              <a:extLst>
                <a:ext uri="{FF2B5EF4-FFF2-40B4-BE49-F238E27FC236}">
                  <a16:creationId xmlns:a16="http://schemas.microsoft.com/office/drawing/2014/main" id="{5E46C04F-2E23-3799-87A9-B28675AAC6DB}"/>
                </a:ext>
              </a:extLst>
            </p:cNvPr>
            <p:cNvSpPr/>
            <p:nvPr/>
          </p:nvSpPr>
          <p:spPr>
            <a:xfrm>
              <a:off x="1466616" y="3423698"/>
              <a:ext cx="4079391" cy="3729654"/>
            </a:xfrm>
            <a:prstGeom prst="roundRect">
              <a:avLst>
                <a:gd name="adj" fmla="val 3040"/>
              </a:avLst>
            </a:prstGeom>
            <a:noFill/>
            <a:ln w="9525">
              <a:solidFill>
                <a:srgbClr val="D1D4DA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DD0F051-3639-0238-2058-D4AED18A2CD2}"/>
                </a:ext>
              </a:extLst>
            </p:cNvPr>
            <p:cNvSpPr txBox="1"/>
            <p:nvPr/>
          </p:nvSpPr>
          <p:spPr>
            <a:xfrm>
              <a:off x="1615123" y="3564793"/>
              <a:ext cx="37823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Source: ERP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82413BF7-2E32-8FAE-0678-9F55D1C6E92D}"/>
              </a:ext>
            </a:extLst>
          </p:cNvPr>
          <p:cNvGrpSpPr/>
          <p:nvPr/>
        </p:nvGrpSpPr>
        <p:grpSpPr>
          <a:xfrm>
            <a:off x="11254487" y="1406870"/>
            <a:ext cx="4648124" cy="7473261"/>
            <a:chOff x="10960112" y="2072081"/>
            <a:chExt cx="4648124" cy="7473261"/>
          </a:xfrm>
        </p:grpSpPr>
        <p:sp>
          <p:nvSpPr>
            <p:cNvPr id="64" name="!!SmartLampBack">
              <a:extLst>
                <a:ext uri="{FF2B5EF4-FFF2-40B4-BE49-F238E27FC236}">
                  <a16:creationId xmlns:a16="http://schemas.microsoft.com/office/drawing/2014/main" id="{F0D5E015-A633-4B72-175E-A4127C81EAF8}"/>
                </a:ext>
              </a:extLst>
            </p:cNvPr>
            <p:cNvSpPr/>
            <p:nvPr/>
          </p:nvSpPr>
          <p:spPr>
            <a:xfrm>
              <a:off x="10960112" y="2072081"/>
              <a:ext cx="4495849" cy="7473261"/>
            </a:xfrm>
            <a:prstGeom prst="roundRect">
              <a:avLst>
                <a:gd name="adj" fmla="val 2851"/>
              </a:avLst>
            </a:prstGeom>
            <a:solidFill>
              <a:srgbClr val="FEFEFE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#6B7280</a:t>
              </a: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C1F1149-BD65-6482-352F-47566D105791}"/>
                </a:ext>
              </a:extLst>
            </p:cNvPr>
            <p:cNvSpPr txBox="1"/>
            <p:nvPr/>
          </p:nvSpPr>
          <p:spPr>
            <a:xfrm>
              <a:off x="11956276" y="2177820"/>
              <a:ext cx="3651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NovaSound</a:t>
              </a:r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 Echo Pro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08F7AA19-319C-1E52-42F9-05378A21A65B}"/>
                </a:ext>
              </a:extLst>
            </p:cNvPr>
            <p:cNvGrpSpPr/>
            <p:nvPr/>
          </p:nvGrpSpPr>
          <p:grpSpPr>
            <a:xfrm>
              <a:off x="11169428" y="2276573"/>
              <a:ext cx="691370" cy="669035"/>
              <a:chOff x="4758267" y="1507067"/>
              <a:chExt cx="936977" cy="936977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ACCBA278-605E-0045-DF78-627F36D96E64}"/>
                  </a:ext>
                </a:extLst>
              </p:cNvPr>
              <p:cNvSpPr/>
              <p:nvPr/>
            </p:nvSpPr>
            <p:spPr>
              <a:xfrm>
                <a:off x="4758267" y="1507067"/>
                <a:ext cx="936977" cy="936977"/>
              </a:xfrm>
              <a:prstGeom prst="ellipse">
                <a:avLst/>
              </a:prstGeom>
              <a:gradFill flip="none" rotWithShape="1">
                <a:gsLst>
                  <a:gs pos="86000">
                    <a:srgbClr val="FFA800"/>
                  </a:gs>
                  <a:gs pos="0">
                    <a:srgbClr val="FFC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  <p:sp>
            <p:nvSpPr>
              <p:cNvPr id="68" name="5-point Star 25">
                <a:extLst>
                  <a:ext uri="{FF2B5EF4-FFF2-40B4-BE49-F238E27FC236}">
                    <a16:creationId xmlns:a16="http://schemas.microsoft.com/office/drawing/2014/main" id="{1D2309F3-7083-572A-BE34-3717A2A1B696}"/>
                  </a:ext>
                </a:extLst>
              </p:cNvPr>
              <p:cNvSpPr/>
              <p:nvPr/>
            </p:nvSpPr>
            <p:spPr>
              <a:xfrm>
                <a:off x="4959532" y="1681951"/>
                <a:ext cx="534446" cy="534446"/>
              </a:xfrm>
              <a:prstGeom prst="star5">
                <a:avLst>
                  <a:gd name="adj" fmla="val 25785"/>
                  <a:gd name="hf" fmla="val 105146"/>
                  <a:gd name="vf" fmla="val 110557"/>
                </a:avLst>
              </a:prstGeom>
              <a:gradFill flip="none" rotWithShape="1">
                <a:gsLst>
                  <a:gs pos="100000">
                    <a:srgbClr val="FFC000">
                      <a:lumMod val="28565"/>
                      <a:lumOff val="71435"/>
                    </a:srgb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T"/>
              </a:p>
            </p:txBody>
          </p:sp>
        </p:grpSp>
        <p:sp>
          <p:nvSpPr>
            <p:cNvPr id="69" name="Rounded Rectangle 31">
              <a:extLst>
                <a:ext uri="{FF2B5EF4-FFF2-40B4-BE49-F238E27FC236}">
                  <a16:creationId xmlns:a16="http://schemas.microsoft.com/office/drawing/2014/main" id="{71188A3E-2039-CCA2-CEB9-E98B0A0CC7C2}"/>
                </a:ext>
              </a:extLst>
            </p:cNvPr>
            <p:cNvSpPr/>
            <p:nvPr/>
          </p:nvSpPr>
          <p:spPr>
            <a:xfrm>
              <a:off x="11317935" y="4000208"/>
              <a:ext cx="3782377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L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7905182-058F-FFE8-B62D-411EC42011D8}"/>
                </a:ext>
              </a:extLst>
            </p:cNvPr>
            <p:cNvSpPr txBox="1"/>
            <p:nvPr/>
          </p:nvSpPr>
          <p:spPr>
            <a:xfrm>
              <a:off x="11376570" y="4016711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PRODUCT ID </a:t>
              </a:r>
              <a:endParaRPr lang="en-LT" sz="700" dirty="0">
                <a:solidFill>
                  <a:srgbClr val="6B7280"/>
                </a:solidFill>
              </a:endParaRPr>
            </a:p>
            <a:p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254071-CDCF-2CF3-A912-333215675F1A}"/>
                </a:ext>
              </a:extLst>
            </p:cNvPr>
            <p:cNvSpPr txBox="1"/>
            <p:nvPr/>
          </p:nvSpPr>
          <p:spPr>
            <a:xfrm>
              <a:off x="11376570" y="4165830"/>
              <a:ext cx="761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P-2025</a:t>
              </a:r>
              <a:endParaRPr lang="en-LT" sz="1400" dirty="0"/>
            </a:p>
          </p:txBody>
        </p:sp>
        <p:sp>
          <p:nvSpPr>
            <p:cNvPr id="72" name="Rounded Rectangle 35">
              <a:extLst>
                <a:ext uri="{FF2B5EF4-FFF2-40B4-BE49-F238E27FC236}">
                  <a16:creationId xmlns:a16="http://schemas.microsoft.com/office/drawing/2014/main" id="{4E238885-C24A-BEDE-8771-499146A93E5D}"/>
                </a:ext>
              </a:extLst>
            </p:cNvPr>
            <p:cNvSpPr/>
            <p:nvPr/>
          </p:nvSpPr>
          <p:spPr>
            <a:xfrm>
              <a:off x="11317936" y="4626741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AD8CFF4-0786-1C55-F4A2-5C61040708CF}"/>
                </a:ext>
              </a:extLst>
            </p:cNvPr>
            <p:cNvSpPr txBox="1"/>
            <p:nvPr/>
          </p:nvSpPr>
          <p:spPr>
            <a:xfrm>
              <a:off x="11376570" y="4643244"/>
              <a:ext cx="36740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SKU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318BF12-93ED-902D-FC2E-811026EE1C26}"/>
                </a:ext>
              </a:extLst>
            </p:cNvPr>
            <p:cNvSpPr txBox="1"/>
            <p:nvPr/>
          </p:nvSpPr>
          <p:spPr>
            <a:xfrm>
              <a:off x="11376570" y="4792363"/>
              <a:ext cx="9220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HPH-001</a:t>
              </a:r>
              <a:endParaRPr lang="en-LT" sz="1400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C436F93-0DB7-D65D-9E88-6C2BAFE50E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69428" y="3132859"/>
              <a:ext cx="4098162" cy="0"/>
            </a:xfrm>
            <a:prstGeom prst="line">
              <a:avLst/>
            </a:prstGeom>
            <a:ln>
              <a:solidFill>
                <a:srgbClr val="D1D4D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ounded Rectangle 35">
              <a:extLst>
                <a:ext uri="{FF2B5EF4-FFF2-40B4-BE49-F238E27FC236}">
                  <a16:creationId xmlns:a16="http://schemas.microsoft.com/office/drawing/2014/main" id="{7206B906-2E1A-3015-0ECF-C832D8E1FAE9}"/>
                </a:ext>
              </a:extLst>
            </p:cNvPr>
            <p:cNvSpPr/>
            <p:nvPr/>
          </p:nvSpPr>
          <p:spPr>
            <a:xfrm>
              <a:off x="11317936" y="5235206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C2E52F8-F905-9FC9-CE08-9737D2240456}"/>
                </a:ext>
              </a:extLst>
            </p:cNvPr>
            <p:cNvSpPr txBox="1"/>
            <p:nvPr/>
          </p:nvSpPr>
          <p:spPr>
            <a:xfrm>
              <a:off x="11376570" y="5251709"/>
              <a:ext cx="49564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BRAND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D6B9314-C829-2511-F883-5919E7BEC21D}"/>
                </a:ext>
              </a:extLst>
            </p:cNvPr>
            <p:cNvSpPr txBox="1"/>
            <p:nvPr/>
          </p:nvSpPr>
          <p:spPr>
            <a:xfrm>
              <a:off x="11376570" y="5400828"/>
              <a:ext cx="22117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 err="1"/>
                <a:t>NovaSound</a:t>
              </a:r>
              <a:r>
                <a:rPr lang="en-GB" sz="1400" dirty="0"/>
                <a:t> Technologies</a:t>
              </a:r>
              <a:endParaRPr lang="en-LT" sz="1400" dirty="0"/>
            </a:p>
          </p:txBody>
        </p:sp>
        <p:sp>
          <p:nvSpPr>
            <p:cNvPr id="79" name="Rounded Rectangle 4">
              <a:extLst>
                <a:ext uri="{FF2B5EF4-FFF2-40B4-BE49-F238E27FC236}">
                  <a16:creationId xmlns:a16="http://schemas.microsoft.com/office/drawing/2014/main" id="{9E4E9863-53DF-3196-0421-7CD0A89FDC35}"/>
                </a:ext>
              </a:extLst>
            </p:cNvPr>
            <p:cNvSpPr/>
            <p:nvPr/>
          </p:nvSpPr>
          <p:spPr>
            <a:xfrm>
              <a:off x="12025544" y="2637832"/>
              <a:ext cx="1876704" cy="307776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800" dirty="0">
                  <a:solidFill>
                    <a:srgbClr val="6B72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DOMAIN: PRODUCT</a:t>
              </a:r>
              <a:endParaRPr lang="en-LT" sz="800" dirty="0">
                <a:solidFill>
                  <a:srgbClr val="6B728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Rounded Rectangle 35">
              <a:extLst>
                <a:ext uri="{FF2B5EF4-FFF2-40B4-BE49-F238E27FC236}">
                  <a16:creationId xmlns:a16="http://schemas.microsoft.com/office/drawing/2014/main" id="{1C44AA73-F64E-678B-C6C9-DC1BBB3807F2}"/>
                </a:ext>
              </a:extLst>
            </p:cNvPr>
            <p:cNvSpPr/>
            <p:nvPr/>
          </p:nvSpPr>
          <p:spPr>
            <a:xfrm>
              <a:off x="11317936" y="5851654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4FAE89A-1E63-2378-6568-2E4D2843584B}"/>
                </a:ext>
              </a:extLst>
            </p:cNvPr>
            <p:cNvSpPr txBox="1"/>
            <p:nvPr/>
          </p:nvSpPr>
          <p:spPr>
            <a:xfrm>
              <a:off x="11376570" y="5868157"/>
              <a:ext cx="45717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PRICE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339FB04-54D9-BB80-FCBC-FDDC9D9B9D75}"/>
                </a:ext>
              </a:extLst>
            </p:cNvPr>
            <p:cNvSpPr txBox="1"/>
            <p:nvPr/>
          </p:nvSpPr>
          <p:spPr>
            <a:xfrm>
              <a:off x="11376570" y="6017276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199.0</a:t>
              </a:r>
              <a:endParaRPr lang="en-LT" sz="1400" dirty="0"/>
            </a:p>
          </p:txBody>
        </p:sp>
        <p:sp>
          <p:nvSpPr>
            <p:cNvPr id="83" name="Rounded Rectangle 35">
              <a:extLst>
                <a:ext uri="{FF2B5EF4-FFF2-40B4-BE49-F238E27FC236}">
                  <a16:creationId xmlns:a16="http://schemas.microsoft.com/office/drawing/2014/main" id="{1B0AD1B0-7541-33BD-F7FE-133F5FD7591E}"/>
                </a:ext>
              </a:extLst>
            </p:cNvPr>
            <p:cNvSpPr/>
            <p:nvPr/>
          </p:nvSpPr>
          <p:spPr>
            <a:xfrm>
              <a:off x="11317936" y="6490675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9FAFC"/>
            </a:solidFill>
            <a:ln w="9525">
              <a:solidFill>
                <a:srgbClr val="D1D4D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A41905E-9ACF-A891-C6D0-7747DD7E5E18}"/>
                </a:ext>
              </a:extLst>
            </p:cNvPr>
            <p:cNvSpPr txBox="1"/>
            <p:nvPr/>
          </p:nvSpPr>
          <p:spPr>
            <a:xfrm>
              <a:off x="11376570" y="6507178"/>
              <a:ext cx="688009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CURRENCY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116C414F-C51C-156D-AB71-746E7658E658}"/>
                </a:ext>
              </a:extLst>
            </p:cNvPr>
            <p:cNvSpPr txBox="1"/>
            <p:nvPr/>
          </p:nvSpPr>
          <p:spPr>
            <a:xfrm>
              <a:off x="11376570" y="6656297"/>
              <a:ext cx="5645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USD</a:t>
              </a:r>
              <a:endParaRPr lang="en-LT" sz="1400" dirty="0"/>
            </a:p>
          </p:txBody>
        </p:sp>
        <p:sp>
          <p:nvSpPr>
            <p:cNvPr id="86" name="Rounded Rectangle 35">
              <a:extLst>
                <a:ext uri="{FF2B5EF4-FFF2-40B4-BE49-F238E27FC236}">
                  <a16:creationId xmlns:a16="http://schemas.microsoft.com/office/drawing/2014/main" id="{6E926B9F-3D49-D93B-FD31-3902DBB2905F}"/>
                </a:ext>
              </a:extLst>
            </p:cNvPr>
            <p:cNvSpPr/>
            <p:nvPr/>
          </p:nvSpPr>
          <p:spPr>
            <a:xfrm>
              <a:off x="11169428" y="3422910"/>
              <a:ext cx="4079391" cy="3729654"/>
            </a:xfrm>
            <a:prstGeom prst="roundRect">
              <a:avLst>
                <a:gd name="adj" fmla="val 3040"/>
              </a:avLst>
            </a:prstGeom>
            <a:noFill/>
            <a:ln w="9525">
              <a:solidFill>
                <a:srgbClr val="D1D4DA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33F753A-447B-3BCE-CEE0-88B047E44015}"/>
                </a:ext>
              </a:extLst>
            </p:cNvPr>
            <p:cNvSpPr txBox="1"/>
            <p:nvPr/>
          </p:nvSpPr>
          <p:spPr>
            <a:xfrm>
              <a:off x="11317935" y="3564005"/>
              <a:ext cx="37823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Source: ERP</a:t>
              </a:r>
            </a:p>
          </p:txBody>
        </p:sp>
        <p:sp>
          <p:nvSpPr>
            <p:cNvPr id="88" name="Rounded Rectangle 31">
              <a:extLst>
                <a:ext uri="{FF2B5EF4-FFF2-40B4-BE49-F238E27FC236}">
                  <a16:creationId xmlns:a16="http://schemas.microsoft.com/office/drawing/2014/main" id="{A4DF6009-57A5-5270-6EA0-792DDE743E86}"/>
                </a:ext>
              </a:extLst>
            </p:cNvPr>
            <p:cNvSpPr/>
            <p:nvPr/>
          </p:nvSpPr>
          <p:spPr>
            <a:xfrm>
              <a:off x="11317935" y="8019912"/>
              <a:ext cx="3782377" cy="467329"/>
            </a:xfrm>
            <a:prstGeom prst="roundRect">
              <a:avLst>
                <a:gd name="adj" fmla="val 17915"/>
              </a:avLst>
            </a:prstGeom>
            <a:solidFill>
              <a:srgbClr val="F4FEEA"/>
            </a:solidFill>
            <a:ln w="9525" cap="flat" cmpd="sng" algn="ctr">
              <a:solidFill>
                <a:srgbClr val="65DA6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71600"/>
              <a:endParaRPr lang="en-LT" sz="1800" kern="0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C11C067-3174-2EEB-CCFE-EF5C823E69D0}"/>
                </a:ext>
              </a:extLst>
            </p:cNvPr>
            <p:cNvSpPr txBox="1"/>
            <p:nvPr/>
          </p:nvSpPr>
          <p:spPr>
            <a:xfrm>
              <a:off x="11376570" y="8036415"/>
              <a:ext cx="7954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solidFill>
                    <a:srgbClr val="6B7280"/>
                  </a:solidFill>
                </a:rPr>
                <a:t>DESCRIPTION</a:t>
              </a:r>
              <a:endParaRPr lang="en-LT" sz="700" dirty="0">
                <a:solidFill>
                  <a:srgbClr val="6B7280"/>
                </a:solidFill>
              </a:endParaRPr>
            </a:p>
            <a:p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FE5DC79-DBD6-8009-D9D7-4AB478AFC899}"/>
                </a:ext>
              </a:extLst>
            </p:cNvPr>
            <p:cNvSpPr txBox="1"/>
            <p:nvPr/>
          </p:nvSpPr>
          <p:spPr>
            <a:xfrm>
              <a:off x="11376570" y="8185534"/>
              <a:ext cx="35686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Wireless headphones with noise-canceling</a:t>
              </a:r>
            </a:p>
          </p:txBody>
        </p:sp>
        <p:sp>
          <p:nvSpPr>
            <p:cNvPr id="91" name="Rounded Rectangle 35">
              <a:extLst>
                <a:ext uri="{FF2B5EF4-FFF2-40B4-BE49-F238E27FC236}">
                  <a16:creationId xmlns:a16="http://schemas.microsoft.com/office/drawing/2014/main" id="{C3E127A3-40CE-11D3-779A-45526EB65B1C}"/>
                </a:ext>
              </a:extLst>
            </p:cNvPr>
            <p:cNvSpPr/>
            <p:nvPr/>
          </p:nvSpPr>
          <p:spPr>
            <a:xfrm>
              <a:off x="11317936" y="8646445"/>
              <a:ext cx="3782376" cy="467329"/>
            </a:xfrm>
            <a:prstGeom prst="roundRect">
              <a:avLst>
                <a:gd name="adj" fmla="val 17915"/>
              </a:avLst>
            </a:prstGeom>
            <a:solidFill>
              <a:srgbClr val="F4FEEA"/>
            </a:solidFill>
            <a:ln w="9525" cap="flat" cmpd="sng" algn="ctr">
              <a:solidFill>
                <a:srgbClr val="65DA6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71600"/>
              <a:endParaRPr lang="en-LT" sz="1800" kern="0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B251A43-2325-DE91-AFA8-F9B3860A12E5}"/>
                </a:ext>
              </a:extLst>
            </p:cNvPr>
            <p:cNvSpPr txBox="1"/>
            <p:nvPr/>
          </p:nvSpPr>
          <p:spPr>
            <a:xfrm>
              <a:off x="11376570" y="8662948"/>
              <a:ext cx="68640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00" dirty="0">
                  <a:solidFill>
                    <a:srgbClr val="6B7280"/>
                  </a:solidFill>
                </a:rPr>
                <a:t>CATEGORY</a:t>
              </a:r>
              <a:endParaRPr lang="en-LT" sz="700" dirty="0">
                <a:solidFill>
                  <a:srgbClr val="6B7280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CD0C5E2-82FD-7EC9-7B3F-DEAD62CCF9BF}"/>
                </a:ext>
              </a:extLst>
            </p:cNvPr>
            <p:cNvSpPr txBox="1"/>
            <p:nvPr/>
          </p:nvSpPr>
          <p:spPr>
            <a:xfrm>
              <a:off x="11376570" y="8812067"/>
              <a:ext cx="6431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Audio</a:t>
              </a:r>
              <a:endParaRPr lang="en-LT" sz="1400" dirty="0"/>
            </a:p>
          </p:txBody>
        </p:sp>
        <p:sp>
          <p:nvSpPr>
            <p:cNvPr id="104" name="Rounded Rectangle 35">
              <a:extLst>
                <a:ext uri="{FF2B5EF4-FFF2-40B4-BE49-F238E27FC236}">
                  <a16:creationId xmlns:a16="http://schemas.microsoft.com/office/drawing/2014/main" id="{B24A7022-BA1F-3D13-0ECC-B21097E0E141}"/>
                </a:ext>
              </a:extLst>
            </p:cNvPr>
            <p:cNvSpPr/>
            <p:nvPr/>
          </p:nvSpPr>
          <p:spPr>
            <a:xfrm>
              <a:off x="11169428" y="7442614"/>
              <a:ext cx="4079391" cy="1864827"/>
            </a:xfrm>
            <a:prstGeom prst="roundRect">
              <a:avLst>
                <a:gd name="adj" fmla="val 3040"/>
              </a:avLst>
            </a:prstGeom>
            <a:noFill/>
            <a:ln w="9525">
              <a:solidFill>
                <a:srgbClr val="D1D4DA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 dirty="0">
                <a:solidFill>
                  <a:prstClr val="white"/>
                </a:solidFill>
                <a:latin typeface="Aptos" panose="02110004020202020204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649BEB5-E638-6808-05B2-5A1BE3713C19}"/>
                </a:ext>
              </a:extLst>
            </p:cNvPr>
            <p:cNvSpPr txBox="1"/>
            <p:nvPr/>
          </p:nvSpPr>
          <p:spPr>
            <a:xfrm>
              <a:off x="11317935" y="7583709"/>
              <a:ext cx="37823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Source: AI enricher</a:t>
              </a: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8C73236-F140-DC3D-766D-74FCBBC8CD55}"/>
              </a:ext>
            </a:extLst>
          </p:cNvPr>
          <p:cNvGrpSpPr/>
          <p:nvPr/>
        </p:nvGrpSpPr>
        <p:grpSpPr>
          <a:xfrm>
            <a:off x="8342255" y="4151651"/>
            <a:ext cx="1603490" cy="1983699"/>
            <a:chOff x="7913151" y="3619547"/>
            <a:chExt cx="1603490" cy="1983699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DCF0867F-4DCC-BB7A-DEB8-5E2A9524AA67}"/>
                </a:ext>
              </a:extLst>
            </p:cNvPr>
            <p:cNvGrpSpPr/>
            <p:nvPr/>
          </p:nvGrpSpPr>
          <p:grpSpPr>
            <a:xfrm>
              <a:off x="7913151" y="3619547"/>
              <a:ext cx="1603490" cy="1983699"/>
              <a:chOff x="784340" y="2746437"/>
              <a:chExt cx="1603490" cy="1983699"/>
            </a:xfrm>
          </p:grpSpPr>
          <p:sp>
            <p:nvSpPr>
              <p:cNvPr id="113" name="Rounded Rectangle 92">
                <a:extLst>
                  <a:ext uri="{FF2B5EF4-FFF2-40B4-BE49-F238E27FC236}">
                    <a16:creationId xmlns:a16="http://schemas.microsoft.com/office/drawing/2014/main" id="{BDA9B951-AD79-B80D-68E4-BC68ECD07449}"/>
                  </a:ext>
                </a:extLst>
              </p:cNvPr>
              <p:cNvSpPr/>
              <p:nvPr/>
            </p:nvSpPr>
            <p:spPr>
              <a:xfrm>
                <a:off x="784340" y="2746437"/>
                <a:ext cx="1603490" cy="1983699"/>
              </a:xfrm>
              <a:prstGeom prst="roundRect">
                <a:avLst>
                  <a:gd name="adj" fmla="val 9107"/>
                </a:avLst>
              </a:prstGeom>
              <a:solidFill>
                <a:srgbClr val="FEFEFE"/>
              </a:solidFill>
              <a:ln w="9525">
                <a:solidFill>
                  <a:srgbClr val="D1D4DA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4" name="Rounded Rectangle 93">
                <a:extLst>
                  <a:ext uri="{FF2B5EF4-FFF2-40B4-BE49-F238E27FC236}">
                    <a16:creationId xmlns:a16="http://schemas.microsoft.com/office/drawing/2014/main" id="{55D7D793-FA3D-7E6A-9DF1-67A0F7712557}"/>
                  </a:ext>
                </a:extLst>
              </p:cNvPr>
              <p:cNvSpPr/>
              <p:nvPr/>
            </p:nvSpPr>
            <p:spPr>
              <a:xfrm>
                <a:off x="1220570" y="3042744"/>
                <a:ext cx="731030" cy="689125"/>
              </a:xfrm>
              <a:prstGeom prst="roundRect">
                <a:avLst>
                  <a:gd name="adj" fmla="val 9107"/>
                </a:avLst>
              </a:prstGeom>
              <a:solidFill>
                <a:srgbClr val="E8EDF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LT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CD7EA203-BD73-1686-7174-A575687EA955}"/>
                  </a:ext>
                </a:extLst>
              </p:cNvPr>
              <p:cNvSpPr txBox="1"/>
              <p:nvPr/>
            </p:nvSpPr>
            <p:spPr>
              <a:xfrm>
                <a:off x="1113975" y="3948547"/>
                <a:ext cx="94421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latin typeface="+mj-lt"/>
                  </a:rPr>
                  <a:t>AI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C1C5A6A8-A1C3-A332-11E7-EB753228024B}"/>
                  </a:ext>
                </a:extLst>
              </p:cNvPr>
              <p:cNvSpPr txBox="1"/>
              <p:nvPr/>
            </p:nvSpPr>
            <p:spPr>
              <a:xfrm>
                <a:off x="1202180" y="3784721"/>
                <a:ext cx="7719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LT" sz="800" dirty="0">
                    <a:solidFill>
                      <a:srgbClr val="6B7280"/>
                    </a:solidFill>
                  </a:rPr>
                  <a:t>ENRICHER</a:t>
                </a:r>
              </a:p>
            </p:txBody>
          </p:sp>
        </p:grpSp>
        <p:pic>
          <p:nvPicPr>
            <p:cNvPr id="112" name="Picture 64">
              <a:extLst>
                <a:ext uri="{FF2B5EF4-FFF2-40B4-BE49-F238E27FC236}">
                  <a16:creationId xmlns:a16="http://schemas.microsoft.com/office/drawing/2014/main" id="{ECFAB186-A93C-F187-007F-0E8F983F2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8456267" y="4015019"/>
              <a:ext cx="517255" cy="517255"/>
            </a:xfrm>
            <a:prstGeom prst="rect">
              <a:avLst/>
            </a:prstGeom>
          </p:spPr>
        </p:pic>
      </p:grp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1947BF99-F75B-CEA7-2A7A-75BF521CE658}"/>
              </a:ext>
            </a:extLst>
          </p:cNvPr>
          <p:cNvCxnSpPr>
            <a:stCxn id="36" idx="3"/>
            <a:endCxn id="113" idx="1"/>
          </p:cNvCxnSpPr>
          <p:nvPr/>
        </p:nvCxnSpPr>
        <p:spPr>
          <a:xfrm>
            <a:off x="7029860" y="5143500"/>
            <a:ext cx="1312395" cy="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1D9296C3-670F-3C43-D7BD-8015B6CE7817}"/>
              </a:ext>
            </a:extLst>
          </p:cNvPr>
          <p:cNvCxnSpPr>
            <a:cxnSpLocks/>
            <a:stCxn id="113" idx="3"/>
            <a:endCxn id="64" idx="1"/>
          </p:cNvCxnSpPr>
          <p:nvPr/>
        </p:nvCxnSpPr>
        <p:spPr>
          <a:xfrm>
            <a:off x="9945745" y="5143501"/>
            <a:ext cx="1308742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9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05952-550B-6DAA-64D7-9F91C64E7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B7209D9-5427-7304-4046-A30E3E93D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1AA8F3-8009-F6AD-5F20-5884BFFBA5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5EE9CD5-07B7-C83B-D3EC-B60BE047D6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6A20B1E-4149-0BC7-7D29-2AB658E10B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909573C-8FD1-5262-1C09-12FCF30E28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89B3858-D242-8724-B6D3-A3E7F90E22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BBA9D41-462C-82EB-5DF3-931D3AD090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74A4FBB-4C88-CCF2-56A4-B20389C300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60DBF6-589B-2BD2-FF75-827EF4B2DA39}"/>
              </a:ext>
            </a:extLst>
          </p:cNvPr>
          <p:cNvSpPr/>
          <p:nvPr/>
        </p:nvSpPr>
        <p:spPr>
          <a:xfrm>
            <a:off x="6459794" y="1946787"/>
            <a:ext cx="11076038" cy="731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A089C7-19E7-E29A-4D74-8B144F5F4948}"/>
              </a:ext>
            </a:extLst>
          </p:cNvPr>
          <p:cNvSpPr/>
          <p:nvPr/>
        </p:nvSpPr>
        <p:spPr>
          <a:xfrm>
            <a:off x="921775" y="5664457"/>
            <a:ext cx="11076038" cy="34500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62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DFD4B-A8CA-25A7-6100-9835FFF50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2676AB2-E430-DD59-A1E4-43553CAA6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97A2D1-D052-40DA-A1B9-5EE99F6521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D8AEA2-ED29-70FF-A430-3F0AE3D46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1213C39-7FE7-5828-BA45-E1A386BB62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D4BBF1A-F55C-6058-B343-62934840F1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0EAA8F4-206C-C695-158D-AEE2140D03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31ACD6C-B020-A62E-976B-95C7852A62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A337B3C-CB54-8E1B-F3F2-70E43AD80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519474-B8C1-86A7-5184-166EFDBF5B34}"/>
              </a:ext>
            </a:extLst>
          </p:cNvPr>
          <p:cNvSpPr/>
          <p:nvPr/>
        </p:nvSpPr>
        <p:spPr>
          <a:xfrm>
            <a:off x="973394" y="5633883"/>
            <a:ext cx="16562438" cy="3628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4299DB-4C2C-9549-73EC-EDCB56622F06}"/>
              </a:ext>
            </a:extLst>
          </p:cNvPr>
          <p:cNvSpPr/>
          <p:nvPr/>
        </p:nvSpPr>
        <p:spPr>
          <a:xfrm>
            <a:off x="11798710" y="1946787"/>
            <a:ext cx="5737122" cy="731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9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622F4-41A0-45BB-4B36-143E7B49C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34B2FE6-4FAE-B801-140B-B92499D5F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AI enricher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A114B-70A3-A06B-9DFB-2543ABCE29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577648-7085-99E4-E3C3-0C70D2B239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Generate a summary </a:t>
            </a:r>
            <a:r>
              <a:rPr lang="en-US" dirty="0">
                <a:solidFill>
                  <a:srgbClr val="000000"/>
                </a:solidFill>
              </a:rPr>
              <a:t>or description based on a piece of text (e.g., a website summary based on its contents)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1CFBA5-3969-6F78-A8F4-3269225852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/>
              <a:t>Fill missing descriptions </a:t>
            </a:r>
            <a:r>
              <a:rPr lang="en-GB" dirty="0"/>
              <a:t>or categories for products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3135FFC-2B04-BEFD-5625-45896F5AEE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b="1" dirty="0"/>
              <a:t>Retrieve additional metadata </a:t>
            </a:r>
            <a:br>
              <a:rPr lang="en-GB" dirty="0"/>
            </a:br>
            <a:r>
              <a:rPr lang="en-GB" dirty="0"/>
              <a:t>(e.g., material type, brand, </a:t>
            </a:r>
            <a:br>
              <a:rPr lang="en-GB" dirty="0"/>
            </a:br>
            <a:r>
              <a:rPr lang="en-GB" dirty="0"/>
              <a:t>or supplier)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B33E72-F32F-071F-3999-35D8ADF7D17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Use the organization’s address to </a:t>
            </a:r>
            <a:r>
              <a:rPr lang="en-US" b="1" dirty="0">
                <a:solidFill>
                  <a:srgbClr val="000000"/>
                </a:solidFill>
              </a:rPr>
              <a:t>identify the country </a:t>
            </a:r>
            <a:r>
              <a:rPr lang="en-US" dirty="0">
                <a:solidFill>
                  <a:srgbClr val="000000"/>
                </a:solidFill>
              </a:rPr>
              <a:t>of origin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6DADC44-8229-CA41-755C-EFD6B29DEA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Translate text </a:t>
            </a:r>
            <a:r>
              <a:rPr lang="en-US" dirty="0">
                <a:solidFill>
                  <a:srgbClr val="000000"/>
                </a:solidFill>
              </a:rPr>
              <a:t>(e.g., product descriptions) from one language 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into another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F63DB98-DADA-D526-49A4-68217AE6CD5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Suggests standardized terms </a:t>
            </a:r>
            <a:r>
              <a:rPr lang="en-GB" dirty="0"/>
              <a:t>for inconsistent product names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61A2A2-EDB7-2FBC-9E97-1F77E8AEDE50}"/>
              </a:ext>
            </a:extLst>
          </p:cNvPr>
          <p:cNvSpPr/>
          <p:nvPr/>
        </p:nvSpPr>
        <p:spPr>
          <a:xfrm>
            <a:off x="1103691" y="5663381"/>
            <a:ext cx="16314154" cy="35986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38501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2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3.xml><?xml version="1.0" encoding="utf-8"?>
<a:theme xmlns:a="http://schemas.openxmlformats.org/drawingml/2006/main" name="1_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32f155-a075-45b1-b535-0b465d57d705">
      <Terms xmlns="http://schemas.microsoft.com/office/infopath/2007/PartnerControls"/>
    </lcf76f155ced4ddcb4097134ff3c332f>
    <TaxCatchAll xmlns="a34941db-1617-495b-b0ef-3e2b3c180289" xsi:nil="true"/>
    <SharedWithUsers xmlns="a34941db-1617-495b-b0ef-3e2b3c180289">
      <UserInfo>
        <DisplayName>Natasha Scott</DisplayName>
        <AccountId>372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2C11FCD8DC8749ABDD709345942B36" ma:contentTypeVersion="19" ma:contentTypeDescription="Create a new document." ma:contentTypeScope="" ma:versionID="a8b376356d2ec6f0d6848a058e923152">
  <xsd:schema xmlns:xsd="http://www.w3.org/2001/XMLSchema" xmlns:xs="http://www.w3.org/2001/XMLSchema" xmlns:p="http://schemas.microsoft.com/office/2006/metadata/properties" xmlns:ns2="a34941db-1617-495b-b0ef-3e2b3c180289" xmlns:ns3="2132f155-a075-45b1-b535-0b465d57d705" targetNamespace="http://schemas.microsoft.com/office/2006/metadata/properties" ma:root="true" ma:fieldsID="8eeee10a6c44effd0d01505e031cad7a" ns2:_="" ns3:_="">
    <xsd:import namespace="a34941db-1617-495b-b0ef-3e2b3c180289"/>
    <xsd:import namespace="2132f155-a075-45b1-b535-0b465d57d70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4941db-1617-495b-b0ef-3e2b3c18028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1d5670bf-ee23-407e-abc1-4d47340abb6e}" ma:internalName="TaxCatchAll" ma:showField="CatchAllData" ma:web="a34941db-1617-495b-b0ef-3e2b3c1802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32f155-a075-45b1-b535-0b465d57d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faa89a57-4440-4432-b699-411a4b5ec3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B832D56-4360-43C7-9FF2-B742F501B18F}">
  <ds:schemaRefs>
    <ds:schemaRef ds:uri="http://purl.org/dc/terms/"/>
    <ds:schemaRef ds:uri="http://purl.org/dc/dcmitype/"/>
    <ds:schemaRef ds:uri="http://schemas.microsoft.com/office/2006/documentManagement/types"/>
    <ds:schemaRef ds:uri="2132f155-a075-45b1-b535-0b465d57d705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a34941db-1617-495b-b0ef-3e2b3c180289"/>
  </ds:schemaRefs>
</ds:datastoreItem>
</file>

<file path=customXml/itemProps2.xml><?xml version="1.0" encoding="utf-8"?>
<ds:datastoreItem xmlns:ds="http://schemas.openxmlformats.org/officeDocument/2006/customXml" ds:itemID="{51A68B81-13F1-4DD9-A768-3A0E36A46B39}">
  <ds:schemaRefs>
    <ds:schemaRef ds:uri="2132f155-a075-45b1-b535-0b465d57d705"/>
    <ds:schemaRef ds:uri="a34941db-1617-495b-b0ef-3e2b3c18028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DFB0A7F-F790-42B0-825E-72D150DC58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CluedIn-Training-Template</Template>
  <TotalTime>1606</TotalTime>
  <Words>1136</Words>
  <Application>Microsoft Office PowerPoint</Application>
  <PresentationFormat>Custom</PresentationFormat>
  <Paragraphs>192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</vt:lpstr>
      <vt:lpstr>Arial</vt:lpstr>
      <vt:lpstr>Calibri</vt:lpstr>
      <vt:lpstr>Open Sans bold</vt:lpstr>
      <vt:lpstr>CluedIn-Training-Template</vt:lpstr>
      <vt:lpstr>CluedIn-theme-2025</vt:lpstr>
      <vt:lpstr>1_CluedIn-Training-Template</vt:lpstr>
      <vt:lpstr>PowerPoint Presentation</vt:lpstr>
      <vt:lpstr>PowerPoint Presentation</vt:lpstr>
      <vt:lpstr>AI enricher in CluedIn</vt:lpstr>
      <vt:lpstr>Flexible enrichment with context-aware intelligence</vt:lpstr>
      <vt:lpstr>PowerPoint Presentation</vt:lpstr>
      <vt:lpstr>PowerPoint Presentation</vt:lpstr>
      <vt:lpstr>Examples of using AI enricher</vt:lpstr>
      <vt:lpstr>Examples of using AI enricher</vt:lpstr>
      <vt:lpstr>Examples of using AI enricher</vt:lpstr>
      <vt:lpstr>Examples of using AI enricher</vt:lpstr>
      <vt:lpstr>Examples of using AI enricher</vt:lpstr>
      <vt:lpstr>Examples of using AI enricher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Simona Girončikienė</dc:creator>
  <cp:lastModifiedBy>Iryna Sushko</cp:lastModifiedBy>
  <cp:revision>51</cp:revision>
  <dcterms:created xsi:type="dcterms:W3CDTF">2022-06-22T13:00:19Z</dcterms:created>
  <dcterms:modified xsi:type="dcterms:W3CDTF">2025-10-15T15:46:35Z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0x010100042C11FCD8DC8749ABDD709345942B36</vt:lpwstr>
  </property>
  <property fmtid="{D5CDD505-2E9C-101B-9397-08002B2CF9AE}" pid="3" name="MediaServiceImageTags">
    <vt:lpwstr/>
  </property>
</Properties>
</file>

<file path=docProps/thumbnail.jpeg>
</file>